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101"/>
  </p:handoutMasterIdLst>
  <p:sldIdLst>
    <p:sldId id="256" r:id="rId4"/>
    <p:sldId id="751" r:id="rId5"/>
    <p:sldId id="279" r:id="rId6"/>
    <p:sldId id="759" r:id="rId8"/>
    <p:sldId id="760" r:id="rId9"/>
    <p:sldId id="912" r:id="rId10"/>
    <p:sldId id="981" r:id="rId11"/>
    <p:sldId id="781" r:id="rId12"/>
    <p:sldId id="889" r:id="rId13"/>
    <p:sldId id="924" r:id="rId14"/>
    <p:sldId id="926" r:id="rId15"/>
    <p:sldId id="928" r:id="rId16"/>
    <p:sldId id="925" r:id="rId17"/>
    <p:sldId id="955" r:id="rId18"/>
    <p:sldId id="931" r:id="rId19"/>
    <p:sldId id="982" r:id="rId20"/>
    <p:sldId id="932" r:id="rId21"/>
    <p:sldId id="871" r:id="rId22"/>
    <p:sldId id="891" r:id="rId23"/>
    <p:sldId id="919" r:id="rId24"/>
    <p:sldId id="920" r:id="rId25"/>
    <p:sldId id="921" r:id="rId26"/>
    <p:sldId id="935" r:id="rId27"/>
    <p:sldId id="936" r:id="rId28"/>
    <p:sldId id="937" r:id="rId29"/>
    <p:sldId id="938" r:id="rId30"/>
    <p:sldId id="939" r:id="rId31"/>
    <p:sldId id="940" r:id="rId32"/>
    <p:sldId id="942" r:id="rId33"/>
    <p:sldId id="943" r:id="rId34"/>
    <p:sldId id="944" r:id="rId35"/>
    <p:sldId id="945" r:id="rId36"/>
    <p:sldId id="922" r:id="rId37"/>
    <p:sldId id="923" r:id="rId38"/>
    <p:sldId id="946" r:id="rId39"/>
    <p:sldId id="947" r:id="rId40"/>
    <p:sldId id="948" r:id="rId41"/>
    <p:sldId id="949" r:id="rId42"/>
    <p:sldId id="950" r:id="rId43"/>
    <p:sldId id="951" r:id="rId44"/>
    <p:sldId id="952" r:id="rId45"/>
    <p:sldId id="954" r:id="rId46"/>
    <p:sldId id="957" r:id="rId47"/>
    <p:sldId id="958" r:id="rId48"/>
    <p:sldId id="959" r:id="rId49"/>
    <p:sldId id="960" r:id="rId50"/>
    <p:sldId id="961" r:id="rId51"/>
    <p:sldId id="962" r:id="rId52"/>
    <p:sldId id="963" r:id="rId53"/>
    <p:sldId id="966" r:id="rId54"/>
    <p:sldId id="967" r:id="rId55"/>
    <p:sldId id="968" r:id="rId56"/>
    <p:sldId id="969" r:id="rId57"/>
    <p:sldId id="970" r:id="rId58"/>
    <p:sldId id="971" r:id="rId59"/>
    <p:sldId id="972" r:id="rId60"/>
    <p:sldId id="973" r:id="rId61"/>
    <p:sldId id="974" r:id="rId62"/>
    <p:sldId id="975" r:id="rId63"/>
    <p:sldId id="976" r:id="rId64"/>
    <p:sldId id="979" r:id="rId65"/>
    <p:sldId id="984" r:id="rId66"/>
    <p:sldId id="980" r:id="rId67"/>
    <p:sldId id="985" r:id="rId68"/>
    <p:sldId id="986" r:id="rId69"/>
    <p:sldId id="987" r:id="rId70"/>
    <p:sldId id="1107" r:id="rId71"/>
    <p:sldId id="988" r:id="rId72"/>
    <p:sldId id="989" r:id="rId73"/>
    <p:sldId id="990" r:id="rId74"/>
    <p:sldId id="991" r:id="rId75"/>
    <p:sldId id="992" r:id="rId76"/>
    <p:sldId id="993" r:id="rId77"/>
    <p:sldId id="994" r:id="rId78"/>
    <p:sldId id="995" r:id="rId79"/>
    <p:sldId id="996" r:id="rId80"/>
    <p:sldId id="997" r:id="rId81"/>
    <p:sldId id="998" r:id="rId82"/>
    <p:sldId id="999" r:id="rId83"/>
    <p:sldId id="1000" r:id="rId84"/>
    <p:sldId id="1001" r:id="rId85"/>
    <p:sldId id="1002" r:id="rId86"/>
    <p:sldId id="1003" r:id="rId87"/>
    <p:sldId id="1108" r:id="rId88"/>
    <p:sldId id="1004" r:id="rId89"/>
    <p:sldId id="1005" r:id="rId90"/>
    <p:sldId id="1006" r:id="rId91"/>
    <p:sldId id="1007" r:id="rId92"/>
    <p:sldId id="1008" r:id="rId93"/>
    <p:sldId id="1009" r:id="rId94"/>
    <p:sldId id="1010" r:id="rId95"/>
    <p:sldId id="1011" r:id="rId96"/>
    <p:sldId id="1012" r:id="rId97"/>
    <p:sldId id="1013" r:id="rId98"/>
    <p:sldId id="1014" r:id="rId99"/>
    <p:sldId id="270" r:id="rId100"/>
  </p:sldIdLst>
  <p:sldSz cx="12192000" cy="6858000"/>
  <p:notesSz cx="7103745" cy="10234295"/>
  <p:embeddedFontLst>
    <p:embeddedFont>
      <p:font typeface="黑体" panose="02010609060101010101" charset="-122"/>
      <p:regular r:id="rId106"/>
    </p:embeddedFont>
    <p:embeddedFont>
      <p:font typeface="微软雅黑" panose="020B0503020204020204" charset="-122"/>
      <p:regular r:id="rId107"/>
    </p:embeddedFont>
    <p:embeddedFont>
      <p:font typeface="华文细黑" panose="02010600040101010101" charset="-122"/>
      <p:regular r:id="rId10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E3F3"/>
    <a:srgbClr val="F3B96D"/>
    <a:srgbClr val="8EC0B9"/>
    <a:srgbClr val="2E75B6"/>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notesMaster" Target="notesMasters/notesMaster1.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8" Type="http://schemas.openxmlformats.org/officeDocument/2006/relationships/font" Target="fonts/font3.fntdata"/><Relationship Id="rId107" Type="http://schemas.openxmlformats.org/officeDocument/2006/relationships/font" Target="fonts/font2.fntdata"/><Relationship Id="rId106" Type="http://schemas.openxmlformats.org/officeDocument/2006/relationships/font" Target="fonts/font1.fntdata"/><Relationship Id="rId105" Type="http://schemas.openxmlformats.org/officeDocument/2006/relationships/commentAuthors" Target="commentAuthors.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handoutMaster" Target="handoutMasters/handoutMaster1.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jpeg"/><Relationship Id="rId2" Type="http://schemas.openxmlformats.org/officeDocument/2006/relationships/tags" Target="../tags/tag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31.xml"/><Relationship Id="rId4" Type="http://schemas.openxmlformats.org/officeDocument/2006/relationships/image" Target="../media/image14.jpeg"/><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43.xml"/><Relationship Id="rId4" Type="http://schemas.openxmlformats.org/officeDocument/2006/relationships/image" Target="../media/image15.jpe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55.xml"/><Relationship Id="rId4" Type="http://schemas.openxmlformats.org/officeDocument/2006/relationships/image" Target="../media/image16.jpeg"/><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7.png"/><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75.xml"/><Relationship Id="rId4" Type="http://schemas.openxmlformats.org/officeDocument/2006/relationships/image" Target="../media/image18.jpe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83.xml"/><Relationship Id="rId4" Type="http://schemas.openxmlformats.org/officeDocument/2006/relationships/image" Target="../media/image19.jpeg"/><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87.xml"/><Relationship Id="rId4" Type="http://schemas.openxmlformats.org/officeDocument/2006/relationships/image" Target="../media/image20.jpeg"/><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07.xml"/><Relationship Id="rId4" Type="http://schemas.openxmlformats.org/officeDocument/2006/relationships/image" Target="../media/image21.jpeg"/><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2.jpeg"/><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39.xml"/><Relationship Id="rId4" Type="http://schemas.openxmlformats.org/officeDocument/2006/relationships/image" Target="../media/image23.jpeg"/><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51.xml"/><Relationship Id="rId4" Type="http://schemas.openxmlformats.org/officeDocument/2006/relationships/image" Target="../media/image24.jpeg"/><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71.xml"/><Relationship Id="rId4" Type="http://schemas.openxmlformats.org/officeDocument/2006/relationships/image" Target="../media/image26.jpeg"/><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83.xml"/><Relationship Id="rId4" Type="http://schemas.openxmlformats.org/officeDocument/2006/relationships/image" Target="../media/image27.jpeg"/><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95.xml"/><Relationship Id="rId4" Type="http://schemas.openxmlformats.org/officeDocument/2006/relationships/image" Target="../media/image28.jpeg"/><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07.xml"/><Relationship Id="rId4" Type="http://schemas.openxmlformats.org/officeDocument/2006/relationships/image" Target="../media/image29.jpeg"/><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15.xml"/><Relationship Id="rId4" Type="http://schemas.openxmlformats.org/officeDocument/2006/relationships/image" Target="../media/image30.jpeg"/><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27.xml"/><Relationship Id="rId4" Type="http://schemas.openxmlformats.org/officeDocument/2006/relationships/image" Target="../media/image31.jpeg"/><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31.xml"/><Relationship Id="rId4" Type="http://schemas.openxmlformats.org/officeDocument/2006/relationships/image" Target="../media/image32.jpeg"/><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7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39.xml"/><Relationship Id="rId4" Type="http://schemas.openxmlformats.org/officeDocument/2006/relationships/image" Target="../media/image33.jpeg"/><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7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51.xml"/><Relationship Id="rId4" Type="http://schemas.openxmlformats.org/officeDocument/2006/relationships/image" Target="../media/image34.png"/><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59.xml"/><Relationship Id="rId4" Type="http://schemas.openxmlformats.org/officeDocument/2006/relationships/image" Target="../media/image35.jpeg"/><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jpeg"/><Relationship Id="rId1" Type="http://schemas.openxmlformats.org/officeDocument/2006/relationships/tags" Target="../tags/tag5.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36.png"/><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8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79.xml"/><Relationship Id="rId4" Type="http://schemas.openxmlformats.org/officeDocument/2006/relationships/image" Target="../media/image37.jpeg"/><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8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87.xml"/><Relationship Id="rId4" Type="http://schemas.openxmlformats.org/officeDocument/2006/relationships/image" Target="../media/image38.jpeg"/><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8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95.xml"/><Relationship Id="rId4" Type="http://schemas.openxmlformats.org/officeDocument/2006/relationships/image" Target="../media/image39.jpeg"/><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xml"/><Relationship Id="rId1" Type="http://schemas.openxmlformats.org/officeDocument/2006/relationships/tags" Target="../tags/tag6.xml"/></Relationships>
</file>

<file path=ppt/slides/_rels/slide9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9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307.xml"/><Relationship Id="rId4" Type="http://schemas.openxmlformats.org/officeDocument/2006/relationships/image" Target="../media/image40.jpeg"/><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311.xml"/><Relationship Id="rId4" Type="http://schemas.openxmlformats.org/officeDocument/2006/relationships/image" Target="../media/image41.jpeg"/><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9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9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解剖学基础</a:t>
            </a:r>
            <a:endParaRPr lang="zh-CN" altLang="zh-CN"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651764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二、胸部的标志线和腹部的分区</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158875" y="1652270"/>
            <a:ext cx="9504680" cy="4246245"/>
          </a:xfrm>
          <a:prstGeom prst="rect">
            <a:avLst/>
          </a:prstGeom>
          <a:noFill/>
        </p:spPr>
        <p:txBody>
          <a:bodyPr wrap="square" rtlCol="0">
            <a:spAutoFit/>
          </a:bodyPr>
          <a:p>
            <a:pPr marL="342900" indent="-342900" algn="l">
              <a:buClrTx/>
              <a:buSzTx/>
              <a:buFont typeface="Arial" panose="020B0604020202020204" pitchFamily="34" charset="0"/>
              <a:buChar char="•"/>
            </a:pPr>
            <a:r>
              <a:rPr lang="zh-CN" altLang="en-US" sz="2800" dirty="0">
                <a:sym typeface="+mn-ea"/>
              </a:rPr>
              <a:t>为了便于描述腹腔脏器的位置，通常在腹部前面，用两条横线和两条纵线将腹部分成9个区。上横线是通过两侧肋弓最低点的连线，下横线是通过两侧髂结节的连线；两条纵线为通过两侧腹股沟韧带中点所作的垂直线。通过上述4线将腹部分成9个区，分别是：左季肋区、右季肋区、腹上区、左腹外侧区、右腹外侧区、脐区、左腹股沟区、右腹股沟区和耻区。在临床上，常通过脐作一条横线和一条垂直线，将腹部分为右上腹、左上腹、右下腹和左下腹4个区。</a:t>
            </a:r>
            <a:endParaRPr lang="zh-CN" altLang="en-US" sz="2800" kern="1200" dirty="0">
              <a:solidFill>
                <a:schemeClr val="tx1"/>
              </a:solidFill>
              <a:latin typeface="+mn-lt"/>
              <a:ea typeface="+mn-ea"/>
              <a:cs typeface="+mn-cs"/>
            </a:endParaRPr>
          </a:p>
          <a:p>
            <a:endParaRPr lang="zh-CN" altLang="en-US"/>
          </a:p>
        </p:txBody>
      </p:sp>
      <p:sp>
        <p:nvSpPr>
          <p:cNvPr id="6" name="文本框 5"/>
          <p:cNvSpPr txBox="1"/>
          <p:nvPr/>
        </p:nvSpPr>
        <p:spPr>
          <a:xfrm>
            <a:off x="3723640" y="1869440"/>
            <a:ext cx="749300" cy="3536315"/>
          </a:xfrm>
          <a:prstGeom prst="rect">
            <a:avLst/>
          </a:prstGeom>
          <a:noFill/>
        </p:spPr>
        <p:txBody>
          <a:bodyPr vert="eaVert" wrap="square" rtlCol="0">
            <a:noAutofit/>
          </a:bodyPr>
          <a:p>
            <a:endParaRPr lang="zh-CN" altLang="en-US" sz="3600" dirty="0"/>
          </a:p>
        </p:txBody>
      </p:sp>
      <p:sp>
        <p:nvSpPr>
          <p:cNvPr id="7" name="文本框 6"/>
          <p:cNvSpPr txBox="1"/>
          <p:nvPr/>
        </p:nvSpPr>
        <p:spPr>
          <a:xfrm>
            <a:off x="231140" y="786130"/>
            <a:ext cx="4064000" cy="583565"/>
          </a:xfrm>
          <a:prstGeom prst="rect">
            <a:avLst/>
          </a:prstGeom>
          <a:noFill/>
        </p:spPr>
        <p:txBody>
          <a:bodyPr wrap="square" rtlCol="0">
            <a:spAutoFit/>
          </a:bodyPr>
          <a:p>
            <a:r>
              <a:rPr lang="en-US" altLang="zh-CN" sz="3200">
                <a:sym typeface="+mn-ea"/>
              </a:rPr>
              <a:t>(</a:t>
            </a:r>
            <a:r>
              <a:rPr lang="zh-CN" altLang="en-US" sz="3200" dirty="0">
                <a:sym typeface="+mn-ea"/>
              </a:rPr>
              <a:t>二</a:t>
            </a:r>
            <a:r>
              <a:rPr lang="en-US" altLang="zh-CN" sz="3200">
                <a:sym typeface="+mn-ea"/>
              </a:rPr>
              <a:t>)</a:t>
            </a:r>
            <a:r>
              <a:rPr lang="zh-CN" altLang="en-US" sz="3200" dirty="0">
                <a:sym typeface="+mn-ea"/>
              </a:rPr>
              <a:t>腹部的分区</a:t>
            </a:r>
            <a:endParaRPr lang="zh-CN" altLang="en-US" sz="32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三、消化管壁的一般结构</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86790" y="2375535"/>
            <a:ext cx="3479165" cy="2522855"/>
          </a:xfrm>
          <a:prstGeom prst="rect">
            <a:avLst/>
          </a:prstGeom>
          <a:noFill/>
        </p:spPr>
        <p:txBody>
          <a:bodyPr wrap="square" rtlCol="0">
            <a:spAutoFit/>
          </a:bodyPr>
          <a:p>
            <a:pPr marL="342900" indent="-342900" algn="l">
              <a:buClrTx/>
              <a:buSzTx/>
              <a:buFont typeface="Arial" panose="020B0604020202020204" pitchFamily="34" charset="0"/>
              <a:buChar char="•"/>
            </a:pPr>
            <a:r>
              <a:rPr lang="zh-CN" altLang="en-US" sz="2800" dirty="0">
                <a:sym typeface="+mn-ea"/>
              </a:rPr>
              <a:t>除口腔外，消化管壁的结构可分为4层，由内到外依次为黏膜、黏膜下层、肌层和外膜。</a:t>
            </a:r>
            <a:endParaRPr lang="zh-CN" altLang="en-US" sz="2800" kern="1200" dirty="0">
              <a:solidFill>
                <a:schemeClr val="tx1"/>
              </a:solidFill>
              <a:latin typeface="+mn-lt"/>
              <a:ea typeface="+mn-ea"/>
              <a:cs typeface="+mn-cs"/>
            </a:endParaRPr>
          </a:p>
          <a:p>
            <a:endParaRPr lang="zh-CN" altLang="en-US"/>
          </a:p>
        </p:txBody>
      </p:sp>
      <p:pic>
        <p:nvPicPr>
          <p:cNvPr id="29700" name="图片 29699" descr="5-3"/>
          <p:cNvPicPr>
            <a:picLocks noChangeAspect="1"/>
          </p:cNvPicPr>
          <p:nvPr/>
        </p:nvPicPr>
        <p:blipFill>
          <a:blip r:embed="rId3"/>
          <a:srcRect r="3112"/>
          <a:stretch>
            <a:fillRect/>
          </a:stretch>
        </p:blipFill>
        <p:spPr>
          <a:xfrm>
            <a:off x="5302885" y="1364615"/>
            <a:ext cx="5540375" cy="4511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三、消化管壁的一般结构</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22985" y="658495"/>
            <a:ext cx="4064000" cy="583565"/>
          </a:xfrm>
          <a:prstGeom prst="rect">
            <a:avLst/>
          </a:prstGeom>
          <a:noFill/>
        </p:spPr>
        <p:txBody>
          <a:bodyPr wrap="square" rtlCol="0">
            <a:spAutoFit/>
          </a:bodyPr>
          <a:p>
            <a:pPr algn="l">
              <a:buClrTx/>
              <a:buSzTx/>
              <a:buFontTx/>
            </a:pPr>
            <a:r>
              <a:rPr lang="zh-CN" altLang="en-US" sz="3200" dirty="0">
                <a:sym typeface="+mn-ea"/>
              </a:rPr>
              <a:t>(一)黏膜</a:t>
            </a:r>
            <a:endParaRPr lang="zh-CN" altLang="en-US" sz="3200" dirty="0">
              <a:sym typeface="+mn-ea"/>
            </a:endParaRPr>
          </a:p>
        </p:txBody>
      </p:sp>
      <p:sp>
        <p:nvSpPr>
          <p:cNvPr id="7" name="文本框 6"/>
          <p:cNvSpPr txBox="1"/>
          <p:nvPr/>
        </p:nvSpPr>
        <p:spPr>
          <a:xfrm>
            <a:off x="661035" y="1663065"/>
            <a:ext cx="10744200" cy="3969385"/>
          </a:xfrm>
          <a:prstGeom prst="rect">
            <a:avLst/>
          </a:prstGeom>
          <a:noFill/>
        </p:spPr>
        <p:txBody>
          <a:bodyPr wrap="square" rtlCol="0">
            <a:spAutoFit/>
          </a:bodyPr>
          <a:p>
            <a:pPr marL="342900" indent="-342900" algn="l">
              <a:lnSpc>
                <a:spcPct val="100000"/>
              </a:lnSpc>
              <a:buClrTx/>
              <a:buSzTx/>
              <a:buFont typeface="Arial" panose="020B0604020202020204" pitchFamily="34" charset="0"/>
              <a:buChar char="•"/>
            </a:pPr>
            <a:r>
              <a:rPr lang="zh-CN" altLang="en-US" sz="2800" dirty="0">
                <a:sym typeface="+mn-ea"/>
              </a:rPr>
              <a:t>黏膜位于消化管壁的最内层，由上皮、固有层和黏膜肌层组成，是消化和吸收的重要结构。</a:t>
            </a:r>
            <a:endParaRPr lang="zh-CN" altLang="en-US" sz="2800" kern="1200" dirty="0">
              <a:solidFill>
                <a:schemeClr val="tx1"/>
              </a:solidFill>
              <a:latin typeface="+mn-lt"/>
              <a:ea typeface="+mn-ea"/>
              <a:cs typeface="+mn-cs"/>
            </a:endParaRPr>
          </a:p>
          <a:p>
            <a:pPr marL="342900" indent="-342900" algn="l">
              <a:lnSpc>
                <a:spcPct val="100000"/>
              </a:lnSpc>
              <a:buClrTx/>
              <a:buSzTx/>
              <a:buFont typeface="Arial" panose="020B0604020202020204" pitchFamily="34" charset="0"/>
              <a:buChar char="•"/>
            </a:pPr>
            <a:r>
              <a:rPr lang="zh-CN" altLang="en-US" sz="2800" dirty="0">
                <a:sym typeface="+mn-ea"/>
              </a:rPr>
              <a:t>1．上皮 衬于消化管的腔面。口腔、咽、食管和肛管下段为复层扁平上皮，主要具有保护功能为主；其余部分为单层柱状上皮，主要具有消化和吸收功能。</a:t>
            </a:r>
            <a:endParaRPr lang="zh-CN" altLang="en-US" sz="2800" kern="1200" dirty="0">
              <a:solidFill>
                <a:schemeClr val="tx1"/>
              </a:solidFill>
              <a:latin typeface="+mn-lt"/>
              <a:ea typeface="+mn-ea"/>
              <a:cs typeface="+mn-cs"/>
            </a:endParaRPr>
          </a:p>
          <a:p>
            <a:pPr marL="342900" indent="-342900" algn="l">
              <a:lnSpc>
                <a:spcPct val="100000"/>
              </a:lnSpc>
              <a:buClrTx/>
              <a:buSzTx/>
              <a:buFont typeface="Arial" panose="020B0604020202020204" pitchFamily="34" charset="0"/>
              <a:buChar char="•"/>
            </a:pPr>
            <a:r>
              <a:rPr lang="zh-CN" altLang="en-US" sz="2800" dirty="0">
                <a:sym typeface="+mn-ea"/>
              </a:rPr>
              <a:t>2．固有层 位于上皮的深面，由疏松结缔组织构成，内有小腺体、血管、淋巴管和淋巴组织等。</a:t>
            </a:r>
            <a:endParaRPr lang="zh-CN" altLang="en-US" sz="2800" kern="1200" dirty="0">
              <a:solidFill>
                <a:schemeClr val="tx1"/>
              </a:solidFill>
              <a:latin typeface="+mn-lt"/>
              <a:ea typeface="+mn-ea"/>
              <a:cs typeface="+mn-cs"/>
            </a:endParaRPr>
          </a:p>
          <a:p>
            <a:pPr marL="342900" indent="-342900" algn="l">
              <a:lnSpc>
                <a:spcPct val="100000"/>
              </a:lnSpc>
              <a:buClrTx/>
              <a:buSzTx/>
              <a:buFont typeface="Arial" panose="020B0604020202020204" pitchFamily="34" charset="0"/>
              <a:buChar char="•"/>
            </a:pPr>
            <a:r>
              <a:rPr lang="zh-CN" altLang="en-US" sz="2800" dirty="0">
                <a:sym typeface="+mn-ea"/>
              </a:rPr>
              <a:t>3．黏膜肌层 由薄层平滑肌构成，其收缩与舒张时，可促进血液运行和腺体的分泌，利于营养物质吸收。</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9845"/>
            <a:ext cx="10870565" cy="46748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三、消化管壁的一般结构</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2350" y="716280"/>
            <a:ext cx="4064000" cy="583565"/>
          </a:xfrm>
          <a:prstGeom prst="rect">
            <a:avLst/>
          </a:prstGeom>
          <a:noFill/>
        </p:spPr>
        <p:txBody>
          <a:bodyPr wrap="square" rtlCol="0">
            <a:spAutoFit/>
          </a:bodyPr>
          <a:p>
            <a:pPr algn="l">
              <a:buClrTx/>
              <a:buSzTx/>
              <a:buFontTx/>
            </a:pPr>
            <a:r>
              <a:rPr lang="zh-CN" altLang="en-US" sz="3200" dirty="0">
                <a:sym typeface="+mn-ea"/>
              </a:rPr>
              <a:t>(二)黏膜下层</a:t>
            </a:r>
            <a:endParaRPr lang="zh-CN" altLang="en-US" sz="3200" dirty="0">
              <a:sym typeface="+mn-ea"/>
            </a:endParaRPr>
          </a:p>
        </p:txBody>
      </p:sp>
      <p:sp>
        <p:nvSpPr>
          <p:cNvPr id="12" name="文本框 11"/>
          <p:cNvSpPr txBox="1"/>
          <p:nvPr/>
        </p:nvSpPr>
        <p:spPr>
          <a:xfrm>
            <a:off x="868680" y="2737485"/>
            <a:ext cx="10246995" cy="1383665"/>
          </a:xfrm>
          <a:prstGeom prst="rect">
            <a:avLst/>
          </a:prstGeom>
          <a:noFill/>
        </p:spPr>
        <p:txBody>
          <a:bodyPr wrap="square" rtlCol="0" anchor="t">
            <a:spAutoFit/>
          </a:bodyPr>
          <a:p>
            <a:pPr marL="342900" indent="-342900" algn="l">
              <a:buClrTx/>
              <a:buSzTx/>
              <a:buFont typeface="Arial" panose="020B0604020202020204" pitchFamily="34" charset="0"/>
              <a:buChar char="•"/>
            </a:pPr>
            <a:r>
              <a:rPr lang="zh-CN" altLang="en-US" sz="2800" dirty="0">
                <a:sym typeface="+mn-ea"/>
              </a:rPr>
              <a:t>由疏松结缔组织构成，含有较大的血管、淋巴管和黏膜下神经丛等。有些部位的黏膜和部分黏膜下层共同突入管腔内，形成环行或纵行的皱襞，扩大了黏膜的表面积。</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70560" y="1281430"/>
            <a:ext cx="10861040" cy="46920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三、消化管壁的一般结构</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36955" y="713740"/>
            <a:ext cx="6085840" cy="408305"/>
          </a:xfrm>
          <a:prstGeom prst="rect">
            <a:avLst/>
          </a:prstGeom>
          <a:noFill/>
        </p:spPr>
        <p:txBody>
          <a:bodyPr wrap="square" rtlCol="0" anchor="t">
            <a:noAutofit/>
          </a:bodyPr>
          <a:p>
            <a:r>
              <a:rPr lang="en-US" altLang="zh-CN" sz="3200">
                <a:sym typeface="+mn-ea"/>
              </a:rPr>
              <a:t>(</a:t>
            </a:r>
            <a:r>
              <a:rPr lang="zh-CN" altLang="en-US" sz="3200" dirty="0">
                <a:sym typeface="+mn-ea"/>
              </a:rPr>
              <a:t>三</a:t>
            </a:r>
            <a:r>
              <a:rPr lang="en-US" altLang="zh-CN" sz="3200">
                <a:sym typeface="+mn-ea"/>
              </a:rPr>
              <a:t>)</a:t>
            </a:r>
            <a:r>
              <a:rPr lang="zh-CN" altLang="en-US" sz="3200" dirty="0">
                <a:sym typeface="+mn-ea"/>
              </a:rPr>
              <a:t>肌层</a:t>
            </a:r>
            <a:endParaRPr lang="zh-CN" altLang="en-US" sz="3200" dirty="0">
              <a:latin typeface="Arial" panose="020B0604020202020204" pitchFamily="34" charset="0"/>
              <a:sym typeface="+mn-ea"/>
            </a:endParaRPr>
          </a:p>
        </p:txBody>
      </p:sp>
      <p:sp>
        <p:nvSpPr>
          <p:cNvPr id="6" name="文本框 5"/>
          <p:cNvSpPr txBox="1"/>
          <p:nvPr/>
        </p:nvSpPr>
        <p:spPr>
          <a:xfrm>
            <a:off x="1198245" y="1874520"/>
            <a:ext cx="9923780" cy="3108325"/>
          </a:xfrm>
          <a:prstGeom prst="rect">
            <a:avLst/>
          </a:prstGeom>
          <a:noFill/>
        </p:spPr>
        <p:txBody>
          <a:bodyPr wrap="square" rtlCol="0" anchor="ctr" anchorCtr="0">
            <a:noAutofit/>
          </a:bodyPr>
          <a:p>
            <a:pPr marL="342900" indent="-342900" algn="l">
              <a:buClrTx/>
              <a:buSzTx/>
              <a:buFont typeface="Arial" panose="020B0604020202020204" pitchFamily="34" charset="0"/>
              <a:buChar char="•"/>
            </a:pPr>
            <a:r>
              <a:rPr lang="zh-CN" altLang="en-US" sz="2800" dirty="0">
                <a:sym typeface="+mn-ea"/>
              </a:rPr>
              <a:t>除口腔、咽、食管上段和肛门外括约肌处的肌层为骨骼肌外，其余部分均为平滑肌。肌纤维排列为内环形、外纵形两层，其间有肌间神经丛，可调节肌层的运动。</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55395"/>
            <a:ext cx="10870565" cy="47180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三、消化管壁的一般结构</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3620" y="636270"/>
            <a:ext cx="4064000" cy="583565"/>
          </a:xfrm>
          <a:prstGeom prst="rect">
            <a:avLst/>
          </a:prstGeom>
          <a:noFill/>
        </p:spPr>
        <p:txBody>
          <a:bodyPr wrap="square" rtlCol="0">
            <a:spAutoFit/>
          </a:bodyPr>
          <a:p>
            <a:r>
              <a:rPr lang="en-US" altLang="zh-CN" sz="3200">
                <a:sym typeface="+mn-ea"/>
              </a:rPr>
              <a:t>(</a:t>
            </a:r>
            <a:r>
              <a:rPr lang="zh-CN" altLang="en-US" sz="3200" dirty="0">
                <a:sym typeface="+mn-ea"/>
              </a:rPr>
              <a:t>四</a:t>
            </a:r>
            <a:r>
              <a:rPr lang="en-US" altLang="zh-CN" sz="3200">
                <a:sym typeface="+mn-ea"/>
              </a:rPr>
              <a:t>)</a:t>
            </a:r>
            <a:r>
              <a:rPr lang="zh-CN" altLang="en-US" sz="3200" dirty="0">
                <a:sym typeface="+mn-ea"/>
              </a:rPr>
              <a:t>外膜</a:t>
            </a:r>
            <a:endParaRPr lang="zh-CN" altLang="en-US" sz="3200" dirty="0">
              <a:sym typeface="+mn-ea"/>
            </a:endParaRPr>
          </a:p>
        </p:txBody>
      </p:sp>
      <p:sp>
        <p:nvSpPr>
          <p:cNvPr id="3" name="文本框 2"/>
          <p:cNvSpPr txBox="1"/>
          <p:nvPr/>
        </p:nvSpPr>
        <p:spPr>
          <a:xfrm>
            <a:off x="1023620" y="2922905"/>
            <a:ext cx="10113010" cy="1383665"/>
          </a:xfrm>
          <a:prstGeom prst="rect">
            <a:avLst/>
          </a:prstGeom>
          <a:noFill/>
        </p:spPr>
        <p:txBody>
          <a:bodyPr wrap="square" rtlCol="0" anchor="t">
            <a:spAutoFit/>
          </a:bodyPr>
          <a:p>
            <a:pPr marL="342900" indent="-342900" algn="l">
              <a:buClrTx/>
              <a:buSzTx/>
              <a:buFont typeface="Arial" panose="020B0604020202020204" pitchFamily="34" charset="0"/>
              <a:buChar char="•"/>
            </a:pPr>
            <a:r>
              <a:rPr lang="zh-CN" altLang="en-US" sz="2800" dirty="0">
                <a:sym typeface="+mn-ea"/>
              </a:rPr>
              <a:t> 位于消化管壁的最外层。咽、食管和直肠下部的外膜为纤维膜，由结缔组织构成，其余各部的外膜为浆膜，由间皮和深面的结缔组织构成。</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消化管</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36930" y="2521585"/>
            <a:ext cx="10195560" cy="1814830"/>
          </a:xfrm>
          <a:prstGeom prst="rect">
            <a:avLst/>
          </a:prstGeom>
          <a:noFill/>
        </p:spPr>
        <p:txBody>
          <a:bodyPr wrap="square" rtlCol="0" anchor="t">
            <a:spAutoFit/>
          </a:bodyPr>
          <a:p>
            <a:pPr marL="342900" indent="-342900" algn="l">
              <a:buClrTx/>
              <a:buSzTx/>
              <a:buFont typeface="Arial" panose="020B0604020202020204" pitchFamily="34" charset="0"/>
              <a:buChar char="•"/>
            </a:pPr>
            <a:r>
              <a:rPr lang="zh-CN" altLang="en-US" sz="2800" dirty="0">
                <a:sym typeface="+mn-ea"/>
              </a:rPr>
              <a:t>口腔是消化管的起始部。前为口唇，经口裂通外界；向后经咽峡与咽相通，两侧为颊，上为腭，下为口腔底。口腔以上、下牙弓为界分为口腔前庭和固有口腔两部分。当上、下牙列咬合时，两者可经第三磨牙后方的间隙相通。</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剪去对角 3"/>
          <p:cNvSpPr/>
          <p:nvPr>
            <p:custDataLst>
              <p:tags r:id="rId2"/>
            </p:custDataLst>
          </p:nvPr>
        </p:nvSpPr>
        <p:spPr>
          <a:xfrm>
            <a:off x="671195" y="1386840"/>
            <a:ext cx="10754360" cy="458660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27430" y="696595"/>
            <a:ext cx="4064000" cy="583565"/>
          </a:xfrm>
          <a:prstGeom prst="rect">
            <a:avLst/>
          </a:prstGeom>
          <a:noFill/>
        </p:spPr>
        <p:txBody>
          <a:bodyPr wrap="square" rtlCol="0">
            <a:spAutoFit/>
          </a:bodyPr>
          <a:p>
            <a:pPr algn="l">
              <a:buClrTx/>
              <a:buSzTx/>
              <a:buFontTx/>
            </a:pPr>
            <a:r>
              <a:rPr lang="en-US" altLang="zh-CN" sz="3200">
                <a:sym typeface="+mn-ea"/>
              </a:rPr>
              <a:t>(</a:t>
            </a:r>
            <a:r>
              <a:rPr lang="en-US" altLang="zh-CN" sz="3200">
                <a:sym typeface="+mn-ea"/>
              </a:rPr>
              <a:t>一)口唇和颊</a:t>
            </a:r>
            <a:endParaRPr lang="en-US" altLang="zh-CN" sz="3200">
              <a:sym typeface="+mn-ea"/>
            </a:endParaRPr>
          </a:p>
        </p:txBody>
      </p:sp>
      <p:sp>
        <p:nvSpPr>
          <p:cNvPr id="6" name="文本框 5"/>
          <p:cNvSpPr txBox="1"/>
          <p:nvPr/>
        </p:nvSpPr>
        <p:spPr>
          <a:xfrm>
            <a:off x="998220" y="2521585"/>
            <a:ext cx="10099675" cy="1814830"/>
          </a:xfrm>
          <a:prstGeom prst="rect">
            <a:avLst/>
          </a:prstGeom>
          <a:noFill/>
        </p:spPr>
        <p:txBody>
          <a:bodyPr wrap="square" rtlCol="0" anchor="t">
            <a:spAutoFit/>
          </a:bodyPr>
          <a:p>
            <a:pPr marL="342900" indent="-342900" algn="l">
              <a:buClrTx/>
              <a:buSzTx/>
              <a:buFont typeface="Arial" panose="020B0604020202020204" pitchFamily="34" charset="0"/>
              <a:buChar char="•"/>
            </a:pPr>
            <a:r>
              <a:rPr lang="zh-CN" altLang="en-US" sz="2800" dirty="0">
                <a:sym typeface="+mn-ea"/>
              </a:rPr>
              <a:t>口唇分为上唇和下唇，上、下唇间的裂隙，称口裂，其左右结合处，称口角。上唇两侧借弧形的鼻唇沟与颊部分界，在上唇外面正中线处有一纵行浅沟称为人中 ，昏迷患者急救时常在此处进行指压或针刺。</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1595"/>
            <a:ext cx="10972800" cy="4584065"/>
            <a:chOff x="960" y="2110"/>
            <a:chExt cx="17280" cy="7219"/>
          </a:xfrm>
        </p:grpSpPr>
        <p:sp>
          <p:nvSpPr>
            <p:cNvPr id="22" name="矩形: 圆角 1128"/>
            <p:cNvSpPr/>
            <p:nvPr>
              <p:custDataLst>
                <p:tags r:id="rId1"/>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auto">
                <a:lnSpc>
                  <a:spcPct val="100000"/>
                </a:lnSpc>
                <a:buClrTx/>
                <a:buSzTx/>
                <a:buFont typeface="Arial" panose="020B0604020202020204" pitchFamily="34" charset="0"/>
                <a:buChar char="•"/>
              </a:pPr>
              <a:r>
                <a:rPr lang="zh-CN" altLang="en-US" sz="2800" dirty="0">
                  <a:solidFill>
                    <a:schemeClr val="tx1"/>
                  </a:solidFill>
                  <a:sym typeface="+mn-ea"/>
                </a:rPr>
                <a:t>腭分隔鼻腔和口腔，分为前2/3的硬腭及后1/3的软腭。硬腭以骨腭为基础，表面覆以黏膜。软腭是硬腭向后延伸的部分，由骨骼肌和黏膜构成。软腭后缘游离，中央有一向下突起，称腭垂。自腭垂向两侧各有两条弓形黏膜皱襞，前方一对向下延续于舌根外侧，称腭舌弓，后方一对向下延至咽侧壁，称腭咽弓。腭垂、两侧的腭舌弓和舌根共同围成咽峡，是口腔和咽的分界。</a:t>
              </a:r>
              <a:endParaRPr lang="zh-CN" altLang="en-US" sz="2800" kern="1200" dirty="0">
                <a:solidFill>
                  <a:schemeClr val="tx1"/>
                </a:solidFill>
                <a:latin typeface="+mn-lt"/>
                <a:ea typeface="+mn-ea"/>
                <a:cs typeface="+mn-cs"/>
              </a:endParaRPr>
            </a:p>
            <a:p>
              <a:pPr indent="508000" algn="just" fontAlgn="auto">
                <a:lnSpc>
                  <a:spcPct val="150000"/>
                </a:lnSpc>
              </a:pPr>
              <a:r>
                <a:rPr lang="zh-CN" altLang="zh-CN" dirty="0">
                  <a:latin typeface="Arial" panose="020B0604020202020204" pitchFamily="34" charset="0"/>
                  <a:sym typeface="+mn-ea"/>
                </a:rPr>
                <a:t>于细胞膜与细胞核之间的部分，包括线粒体、内质网、核糖体、溶酶体、高尔基复合体、微管、微丝和中心体等。是细胞进行新陈代谢与物质合成的场所。</a:t>
              </a: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2" name="文本框 1"/>
          <p:cNvSpPr txBox="1"/>
          <p:nvPr/>
        </p:nvSpPr>
        <p:spPr>
          <a:xfrm>
            <a:off x="1057275" y="674370"/>
            <a:ext cx="4064000" cy="583565"/>
          </a:xfrm>
          <a:prstGeom prst="rect">
            <a:avLst/>
          </a:prstGeom>
          <a:noFill/>
        </p:spPr>
        <p:txBody>
          <a:bodyPr wrap="square" rtlCol="0">
            <a:spAutoFit/>
          </a:bodyPr>
          <a:p>
            <a:r>
              <a:rPr lang="en-US" altLang="zh-CN" sz="3200">
                <a:sym typeface="+mn-ea"/>
              </a:rPr>
              <a:t>(</a:t>
            </a:r>
            <a:r>
              <a:rPr lang="zh-CN" altLang="en-US" sz="3200" dirty="0">
                <a:sym typeface="+mn-ea"/>
              </a:rPr>
              <a:t>二</a:t>
            </a:r>
            <a:r>
              <a:rPr lang="en-US" altLang="zh-CN" sz="3200">
                <a:sym typeface="+mn-ea"/>
              </a:rPr>
              <a:t>)</a:t>
            </a:r>
            <a:r>
              <a:rPr lang="zh-CN" altLang="en-US" sz="3200" dirty="0">
                <a:sym typeface="+mn-ea"/>
              </a:rPr>
              <a:t>腭</a:t>
            </a:r>
            <a:endParaRPr lang="zh-CN" altLang="en-US" sz="3200" dirty="0">
              <a:sym typeface="+mn-ea"/>
            </a:endParaRPr>
          </a:p>
        </p:txBody>
      </p:sp>
      <p:sp>
        <p:nvSpPr>
          <p:cNvPr id="4" name="Title 6"/>
          <p:cNvSpPr txBox="1"/>
          <p:nvPr>
            <p:custDataLst>
              <p:tags r:id="rId4"/>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4" name="组合 3"/>
          <p:cNvGrpSpPr/>
          <p:nvPr/>
        </p:nvGrpSpPr>
        <p:grpSpPr>
          <a:xfrm>
            <a:off x="3968022" y="500112"/>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7" name="矩形 46"/>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8" name="组合 47"/>
          <p:cNvGrpSpPr/>
          <p:nvPr/>
        </p:nvGrpSpPr>
        <p:grpSpPr>
          <a:xfrm>
            <a:off x="7890875" y="500112"/>
            <a:ext cx="3698922" cy="540000"/>
            <a:chOff x="1397186" y="3857714"/>
            <a:chExt cx="4225649" cy="549605"/>
          </a:xfrm>
        </p:grpSpPr>
        <p:sp>
          <p:nvSpPr>
            <p:cNvPr id="49"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0" name="矩形 49"/>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细胞的基本结构</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1" name="组合 50"/>
          <p:cNvGrpSpPr/>
          <p:nvPr/>
        </p:nvGrpSpPr>
        <p:grpSpPr>
          <a:xfrm>
            <a:off x="3968022" y="1390637"/>
            <a:ext cx="3498580" cy="540000"/>
            <a:chOff x="1397186" y="3857714"/>
            <a:chExt cx="4225649" cy="549605"/>
          </a:xfrm>
        </p:grpSpPr>
        <p:sp>
          <p:nvSpPr>
            <p:cNvPr id="5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3" name="矩形 5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基本组织</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6" name="组合 55"/>
          <p:cNvGrpSpPr/>
          <p:nvPr/>
        </p:nvGrpSpPr>
        <p:grpSpPr>
          <a:xfrm>
            <a:off x="7890875" y="1390637"/>
            <a:ext cx="3698922" cy="540000"/>
            <a:chOff x="1397186" y="3857714"/>
            <a:chExt cx="4055189" cy="549605"/>
          </a:xfrm>
        </p:grpSpPr>
        <p:sp>
          <p:nvSpPr>
            <p:cNvPr id="5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58" name="矩形 5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皮肤</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59" name="组合 58"/>
          <p:cNvGrpSpPr/>
          <p:nvPr/>
        </p:nvGrpSpPr>
        <p:grpSpPr>
          <a:xfrm>
            <a:off x="3928017" y="2252828"/>
            <a:ext cx="3498580" cy="540000"/>
            <a:chOff x="1397186" y="3857714"/>
            <a:chExt cx="4055189" cy="549605"/>
          </a:xfrm>
        </p:grpSpPr>
        <p:sp>
          <p:nvSpPr>
            <p:cNvPr id="60"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1" name="矩形 60"/>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运动系统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2" name="组合 61"/>
          <p:cNvGrpSpPr/>
          <p:nvPr/>
        </p:nvGrpSpPr>
        <p:grpSpPr>
          <a:xfrm>
            <a:off x="7890875" y="2252828"/>
            <a:ext cx="3698922" cy="540000"/>
            <a:chOff x="1397186" y="3857714"/>
            <a:chExt cx="4225649" cy="549605"/>
          </a:xfrm>
        </p:grpSpPr>
        <p:sp>
          <p:nvSpPr>
            <p:cNvPr id="63"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4" name="矩形 63"/>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消化系统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5" name="组合 64"/>
          <p:cNvGrpSpPr/>
          <p:nvPr/>
        </p:nvGrpSpPr>
        <p:grpSpPr>
          <a:xfrm>
            <a:off x="3927382" y="3115552"/>
            <a:ext cx="3498580" cy="540000"/>
            <a:chOff x="1397186" y="3857714"/>
            <a:chExt cx="4225649" cy="549605"/>
          </a:xfrm>
        </p:grpSpPr>
        <p:sp>
          <p:nvSpPr>
            <p:cNvPr id="66"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67" name="矩形 66"/>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呼吸系统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68" name="组合 67"/>
          <p:cNvGrpSpPr/>
          <p:nvPr/>
        </p:nvGrpSpPr>
        <p:grpSpPr>
          <a:xfrm>
            <a:off x="7890875" y="3105137"/>
            <a:ext cx="3698922" cy="540000"/>
            <a:chOff x="1397186" y="3857714"/>
            <a:chExt cx="4055189" cy="549605"/>
          </a:xfrm>
        </p:grpSpPr>
        <p:sp>
          <p:nvSpPr>
            <p:cNvPr id="69"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0" name="矩形 6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泌尿系统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1" name="组合 70"/>
          <p:cNvGrpSpPr/>
          <p:nvPr/>
        </p:nvGrpSpPr>
        <p:grpSpPr>
          <a:xfrm>
            <a:off x="3912600" y="4005567"/>
            <a:ext cx="3698922" cy="540000"/>
            <a:chOff x="1397186" y="3857714"/>
            <a:chExt cx="4055189" cy="549605"/>
          </a:xfrm>
        </p:grpSpPr>
        <p:sp>
          <p:nvSpPr>
            <p:cNvPr id="7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3" name="矩形 7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生殖系统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4" name="组合 73"/>
          <p:cNvGrpSpPr/>
          <p:nvPr/>
        </p:nvGrpSpPr>
        <p:grpSpPr>
          <a:xfrm>
            <a:off x="7890875" y="4005428"/>
            <a:ext cx="3698922" cy="540000"/>
            <a:chOff x="1397186" y="3857714"/>
            <a:chExt cx="4225649" cy="549605"/>
          </a:xfrm>
        </p:grpSpPr>
        <p:sp>
          <p:nvSpPr>
            <p:cNvPr id="7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6" name="矩形 7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脉管系统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7" name="组合 76"/>
          <p:cNvGrpSpPr/>
          <p:nvPr/>
        </p:nvGrpSpPr>
        <p:grpSpPr>
          <a:xfrm>
            <a:off x="3914505" y="4840453"/>
            <a:ext cx="3698922" cy="540000"/>
            <a:chOff x="1397186" y="3857714"/>
            <a:chExt cx="4225649" cy="549605"/>
          </a:xfrm>
        </p:grpSpPr>
        <p:sp>
          <p:nvSpPr>
            <p:cNvPr id="78"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p:txBody>
        </p:sp>
        <p:sp>
          <p:nvSpPr>
            <p:cNvPr id="79" name="矩形 78"/>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感觉器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0" name="组合 79"/>
          <p:cNvGrpSpPr/>
          <p:nvPr/>
        </p:nvGrpSpPr>
        <p:grpSpPr>
          <a:xfrm>
            <a:off x="7890875" y="4819637"/>
            <a:ext cx="3698922" cy="540000"/>
            <a:chOff x="1397186" y="3857714"/>
            <a:chExt cx="4055189" cy="549605"/>
          </a:xfrm>
        </p:grpSpPr>
        <p:sp>
          <p:nvSpPr>
            <p:cNvPr id="8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单元十一</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2" name="矩形 81"/>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神经系统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3" name="组合 82"/>
          <p:cNvGrpSpPr/>
          <p:nvPr/>
        </p:nvGrpSpPr>
        <p:grpSpPr>
          <a:xfrm>
            <a:off x="3912600" y="5730862"/>
            <a:ext cx="3698922" cy="540000"/>
            <a:chOff x="1397186" y="3857714"/>
            <a:chExt cx="4055189" cy="549605"/>
          </a:xfrm>
        </p:grpSpPr>
        <p:sp>
          <p:nvSpPr>
            <p:cNvPr id="8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单元十二</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5" name="矩形 8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内分泌系统</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86" name="组合 85"/>
          <p:cNvGrpSpPr/>
          <p:nvPr/>
        </p:nvGrpSpPr>
        <p:grpSpPr>
          <a:xfrm>
            <a:off x="7890875" y="5709768"/>
            <a:ext cx="3698922" cy="540000"/>
            <a:chOff x="1397186" y="3857714"/>
            <a:chExt cx="4225649" cy="549605"/>
          </a:xfrm>
        </p:grpSpPr>
        <p:sp>
          <p:nvSpPr>
            <p:cNvPr id="87"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600" dirty="0" smtClean="0">
                  <a:solidFill>
                    <a:schemeClr val="bg1"/>
                  </a:solidFill>
                  <a:latin typeface="华文细黑" panose="02010600040101010101" charset="-122"/>
                  <a:ea typeface="字魂70号-灵悦黑体"/>
                  <a:sym typeface="华文细黑" panose="02010600040101010101" charset="-122"/>
                </a:rPr>
                <a:t>单元十三</a:t>
              </a:r>
              <a:endParaRPr lang="zh-CN" altLang="en-US" sz="1600" dirty="0" smtClean="0">
                <a:solidFill>
                  <a:schemeClr val="bg1"/>
                </a:solidFill>
                <a:latin typeface="华文细黑" panose="02010600040101010101" charset="-122"/>
                <a:ea typeface="字魂70号-灵悦黑体"/>
                <a:sym typeface="华文细黑" panose="02010600040101010101" charset="-122"/>
              </a:endParaRPr>
            </a:p>
          </p:txBody>
        </p:sp>
        <p:sp>
          <p:nvSpPr>
            <p:cNvPr id="88" name="矩形 87"/>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人体胚胎学概要</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p:tgtEl>
                                          <p:spTgt spid="48"/>
                                        </p:tgtEl>
                                        <p:attrNameLst>
                                          <p:attrName>ppt_x</p:attrName>
                                        </p:attrNameLst>
                                      </p:cBhvr>
                                      <p:tavLst>
                                        <p:tav tm="0">
                                          <p:val>
                                            <p:strVal val="#ppt_x-#ppt_w*1.125000"/>
                                          </p:val>
                                        </p:tav>
                                        <p:tav tm="100000">
                                          <p:val>
                                            <p:strVal val="#ppt_x"/>
                                          </p:val>
                                        </p:tav>
                                      </p:tavLst>
                                    </p:anim>
                                    <p:animEffect transition="in" filter="wipe(right)">
                                      <p:cBhvr>
                                        <p:cTn id="17" dur="500"/>
                                        <p:tgtEl>
                                          <p:spTgt spid="4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p:tgtEl>
                                          <p:spTgt spid="51"/>
                                        </p:tgtEl>
                                        <p:attrNameLst>
                                          <p:attrName>ppt_x</p:attrName>
                                        </p:attrNameLst>
                                      </p:cBhvr>
                                      <p:tavLst>
                                        <p:tav tm="0">
                                          <p:val>
                                            <p:strVal val="#ppt_x-#ppt_w*1.125000"/>
                                          </p:val>
                                        </p:tav>
                                        <p:tav tm="100000">
                                          <p:val>
                                            <p:strVal val="#ppt_x"/>
                                          </p:val>
                                        </p:tav>
                                      </p:tavLst>
                                    </p:anim>
                                    <p:animEffect transition="in" filter="wipe(right)">
                                      <p:cBhvr>
                                        <p:cTn id="22" dur="500"/>
                                        <p:tgtEl>
                                          <p:spTgt spid="51"/>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p:tgtEl>
                                          <p:spTgt spid="56"/>
                                        </p:tgtEl>
                                        <p:attrNameLst>
                                          <p:attrName>ppt_x</p:attrName>
                                        </p:attrNameLst>
                                      </p:cBhvr>
                                      <p:tavLst>
                                        <p:tav tm="0">
                                          <p:val>
                                            <p:strVal val="#ppt_x-#ppt_w*1.125000"/>
                                          </p:val>
                                        </p:tav>
                                        <p:tav tm="100000">
                                          <p:val>
                                            <p:strVal val="#ppt_x"/>
                                          </p:val>
                                        </p:tav>
                                      </p:tavLst>
                                    </p:anim>
                                    <p:animEffect transition="in" filter="wipe(right)">
                                      <p:cBhvr>
                                        <p:cTn id="27" dur="500"/>
                                        <p:tgtEl>
                                          <p:spTgt spid="5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p:tgtEl>
                                          <p:spTgt spid="59"/>
                                        </p:tgtEl>
                                        <p:attrNameLst>
                                          <p:attrName>ppt_x</p:attrName>
                                        </p:attrNameLst>
                                      </p:cBhvr>
                                      <p:tavLst>
                                        <p:tav tm="0">
                                          <p:val>
                                            <p:strVal val="#ppt_x-#ppt_w*1.125000"/>
                                          </p:val>
                                        </p:tav>
                                        <p:tav tm="100000">
                                          <p:val>
                                            <p:strVal val="#ppt_x"/>
                                          </p:val>
                                        </p:tav>
                                      </p:tavLst>
                                    </p:anim>
                                    <p:animEffect transition="in" filter="wipe(right)">
                                      <p:cBhvr>
                                        <p:cTn id="32" dur="500"/>
                                        <p:tgtEl>
                                          <p:spTgt spid="5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p:tgtEl>
                                          <p:spTgt spid="62"/>
                                        </p:tgtEl>
                                        <p:attrNameLst>
                                          <p:attrName>ppt_x</p:attrName>
                                        </p:attrNameLst>
                                      </p:cBhvr>
                                      <p:tavLst>
                                        <p:tav tm="0">
                                          <p:val>
                                            <p:strVal val="#ppt_x-#ppt_w*1.125000"/>
                                          </p:val>
                                        </p:tav>
                                        <p:tav tm="100000">
                                          <p:val>
                                            <p:strVal val="#ppt_x"/>
                                          </p:val>
                                        </p:tav>
                                      </p:tavLst>
                                    </p:anim>
                                    <p:animEffect transition="in" filter="wipe(right)">
                                      <p:cBhvr>
                                        <p:cTn id="37" dur="500"/>
                                        <p:tgtEl>
                                          <p:spTgt spid="62"/>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additive="base">
                                        <p:cTn id="41" dur="500"/>
                                        <p:tgtEl>
                                          <p:spTgt spid="65"/>
                                        </p:tgtEl>
                                        <p:attrNameLst>
                                          <p:attrName>ppt_x</p:attrName>
                                        </p:attrNameLst>
                                      </p:cBhvr>
                                      <p:tavLst>
                                        <p:tav tm="0">
                                          <p:val>
                                            <p:strVal val="#ppt_x-#ppt_w*1.125000"/>
                                          </p:val>
                                        </p:tav>
                                        <p:tav tm="100000">
                                          <p:val>
                                            <p:strVal val="#ppt_x"/>
                                          </p:val>
                                        </p:tav>
                                      </p:tavLst>
                                    </p:anim>
                                    <p:animEffect transition="in" filter="wipe(right)">
                                      <p:cBhvr>
                                        <p:cTn id="42" dur="500"/>
                                        <p:tgtEl>
                                          <p:spTgt spid="65"/>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p:tgtEl>
                                          <p:spTgt spid="68"/>
                                        </p:tgtEl>
                                        <p:attrNameLst>
                                          <p:attrName>ppt_x</p:attrName>
                                        </p:attrNameLst>
                                      </p:cBhvr>
                                      <p:tavLst>
                                        <p:tav tm="0">
                                          <p:val>
                                            <p:strVal val="#ppt_x-#ppt_w*1.125000"/>
                                          </p:val>
                                        </p:tav>
                                        <p:tav tm="100000">
                                          <p:val>
                                            <p:strVal val="#ppt_x"/>
                                          </p:val>
                                        </p:tav>
                                      </p:tavLst>
                                    </p:anim>
                                    <p:animEffect transition="in" filter="wipe(right)">
                                      <p:cBhvr>
                                        <p:cTn id="47" dur="500"/>
                                        <p:tgtEl>
                                          <p:spTgt spid="68"/>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additive="base">
                                        <p:cTn id="56" dur="500"/>
                                        <p:tgtEl>
                                          <p:spTgt spid="74"/>
                                        </p:tgtEl>
                                        <p:attrNameLst>
                                          <p:attrName>ppt_x</p:attrName>
                                        </p:attrNameLst>
                                      </p:cBhvr>
                                      <p:tavLst>
                                        <p:tav tm="0">
                                          <p:val>
                                            <p:strVal val="#ppt_x-#ppt_w*1.125000"/>
                                          </p:val>
                                        </p:tav>
                                        <p:tav tm="100000">
                                          <p:val>
                                            <p:strVal val="#ppt_x"/>
                                          </p:val>
                                        </p:tav>
                                      </p:tavLst>
                                    </p:anim>
                                    <p:animEffect transition="in" filter="wipe(right)">
                                      <p:cBhvr>
                                        <p:cTn id="57" dur="500"/>
                                        <p:tgtEl>
                                          <p:spTgt spid="74"/>
                                        </p:tgtEl>
                                      </p:cBhvr>
                                    </p:animEffect>
                                  </p:childTnLst>
                                </p:cTn>
                              </p:par>
                            </p:childTnLst>
                          </p:cTn>
                        </p:par>
                        <p:par>
                          <p:cTn id="58" fill="hold">
                            <p:stCondLst>
                              <p:cond delay="7000"/>
                            </p:stCondLst>
                            <p:childTnLst>
                              <p:par>
                                <p:cTn id="59" presetID="12" presetClass="entr" presetSubtype="8"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 calcmode="lin" valueType="num">
                                      <p:cBhvr additive="base">
                                        <p:cTn id="61" dur="500"/>
                                        <p:tgtEl>
                                          <p:spTgt spid="77"/>
                                        </p:tgtEl>
                                        <p:attrNameLst>
                                          <p:attrName>ppt_x</p:attrName>
                                        </p:attrNameLst>
                                      </p:cBhvr>
                                      <p:tavLst>
                                        <p:tav tm="0">
                                          <p:val>
                                            <p:strVal val="#ppt_x-#ppt_w*1.125000"/>
                                          </p:val>
                                        </p:tav>
                                        <p:tav tm="100000">
                                          <p:val>
                                            <p:strVal val="#ppt_x"/>
                                          </p:val>
                                        </p:tav>
                                      </p:tavLst>
                                    </p:anim>
                                    <p:animEffect transition="in" filter="wipe(right)">
                                      <p:cBhvr>
                                        <p:cTn id="62" dur="500"/>
                                        <p:tgtEl>
                                          <p:spTgt spid="77"/>
                                        </p:tgtEl>
                                      </p:cBhvr>
                                    </p:animEffect>
                                  </p:childTnLst>
                                </p:cTn>
                              </p:par>
                            </p:childTnLst>
                          </p:cTn>
                        </p:par>
                        <p:par>
                          <p:cTn id="63" fill="hold">
                            <p:stCondLst>
                              <p:cond delay="7500"/>
                            </p:stCondLst>
                            <p:childTnLst>
                              <p:par>
                                <p:cTn id="64" presetID="12" presetClass="entr" presetSubtype="8" fill="hold"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p:tgtEl>
                                          <p:spTgt spid="80"/>
                                        </p:tgtEl>
                                        <p:attrNameLst>
                                          <p:attrName>ppt_x</p:attrName>
                                        </p:attrNameLst>
                                      </p:cBhvr>
                                      <p:tavLst>
                                        <p:tav tm="0">
                                          <p:val>
                                            <p:strVal val="#ppt_x-#ppt_w*1.125000"/>
                                          </p:val>
                                        </p:tav>
                                        <p:tav tm="100000">
                                          <p:val>
                                            <p:strVal val="#ppt_x"/>
                                          </p:val>
                                        </p:tav>
                                      </p:tavLst>
                                    </p:anim>
                                    <p:animEffect transition="in" filter="wipe(right)">
                                      <p:cBhvr>
                                        <p:cTn id="67" dur="500"/>
                                        <p:tgtEl>
                                          <p:spTgt spid="80"/>
                                        </p:tgtEl>
                                      </p:cBhvr>
                                    </p:animEffect>
                                  </p:childTnLst>
                                </p:cTn>
                              </p:par>
                            </p:childTnLst>
                          </p:cTn>
                        </p:par>
                        <p:par>
                          <p:cTn id="68" fill="hold">
                            <p:stCondLst>
                              <p:cond delay="8000"/>
                            </p:stCondLst>
                            <p:childTnLst>
                              <p:par>
                                <p:cTn id="69" presetID="12" presetClass="entr" presetSubtype="8" fill="hold" nodeType="after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500"/>
                                        <p:tgtEl>
                                          <p:spTgt spid="83"/>
                                        </p:tgtEl>
                                        <p:attrNameLst>
                                          <p:attrName>ppt_x</p:attrName>
                                        </p:attrNameLst>
                                      </p:cBhvr>
                                      <p:tavLst>
                                        <p:tav tm="0">
                                          <p:val>
                                            <p:strVal val="#ppt_x-#ppt_w*1.125000"/>
                                          </p:val>
                                        </p:tav>
                                        <p:tav tm="100000">
                                          <p:val>
                                            <p:strVal val="#ppt_x"/>
                                          </p:val>
                                        </p:tav>
                                      </p:tavLst>
                                    </p:anim>
                                    <p:animEffect transition="in" filter="wipe(right)">
                                      <p:cBhvr>
                                        <p:cTn id="72" dur="500"/>
                                        <p:tgtEl>
                                          <p:spTgt spid="83"/>
                                        </p:tgtEl>
                                      </p:cBhvr>
                                    </p:animEffect>
                                  </p:childTnLst>
                                </p:cTn>
                              </p:par>
                            </p:childTnLst>
                          </p:cTn>
                        </p:par>
                        <p:par>
                          <p:cTn id="73" fill="hold">
                            <p:stCondLst>
                              <p:cond delay="8500"/>
                            </p:stCondLst>
                            <p:childTnLst>
                              <p:par>
                                <p:cTn id="74" presetID="1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p:tgtEl>
                                          <p:spTgt spid="86"/>
                                        </p:tgtEl>
                                        <p:attrNameLst>
                                          <p:attrName>ppt_x</p:attrName>
                                        </p:attrNameLst>
                                      </p:cBhvr>
                                      <p:tavLst>
                                        <p:tav tm="0">
                                          <p:val>
                                            <p:strVal val="#ppt_x-#ppt_w*1.125000"/>
                                          </p:val>
                                        </p:tav>
                                        <p:tav tm="100000">
                                          <p:val>
                                            <p:strVal val="#ppt_x"/>
                                          </p:val>
                                        </p:tav>
                                      </p:tavLst>
                                    </p:anim>
                                    <p:animEffect transition="in" filter="wipe(right)">
                                      <p:cBhvr>
                                        <p:cTn id="77"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1595"/>
            <a:ext cx="10972800" cy="4584065"/>
            <a:chOff x="960" y="2110"/>
            <a:chExt cx="17280" cy="7219"/>
          </a:xfrm>
        </p:grpSpPr>
        <p:sp>
          <p:nvSpPr>
            <p:cNvPr id="22" name="矩形: 圆角 1128"/>
            <p:cNvSpPr/>
            <p:nvPr>
              <p:custDataLst>
                <p:tags r:id="rId1"/>
              </p:custDataLst>
            </p:nvPr>
          </p:nvSpPr>
          <p:spPr>
            <a:xfrm>
              <a:off x="960" y="2110"/>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pic>
        <p:nvPicPr>
          <p:cNvPr id="37892" name="图片 37891" descr="5-4"/>
          <p:cNvPicPr>
            <a:picLocks noChangeAspect="1"/>
          </p:cNvPicPr>
          <p:nvPr/>
        </p:nvPicPr>
        <p:blipFill>
          <a:blip r:embed="rId4"/>
          <a:stretch>
            <a:fillRect/>
          </a:stretch>
        </p:blipFill>
        <p:spPr>
          <a:xfrm>
            <a:off x="609600" y="1450340"/>
            <a:ext cx="6790055" cy="4384040"/>
          </a:xfrm>
          <a:prstGeom prst="rect">
            <a:avLst/>
          </a:prstGeom>
          <a:noFill/>
          <a:ln w="9525">
            <a:noFill/>
          </a:ln>
        </p:spPr>
      </p:pic>
      <p:sp>
        <p:nvSpPr>
          <p:cNvPr id="4" name="文本框 3"/>
          <p:cNvSpPr txBox="1"/>
          <p:nvPr/>
        </p:nvSpPr>
        <p:spPr>
          <a:xfrm>
            <a:off x="7858125" y="3295015"/>
            <a:ext cx="3037205" cy="521970"/>
          </a:xfrm>
          <a:prstGeom prst="rect">
            <a:avLst/>
          </a:prstGeom>
          <a:noFill/>
        </p:spPr>
        <p:txBody>
          <a:bodyPr wrap="square" rtlCol="0">
            <a:spAutoFit/>
          </a:bodyPr>
          <a:p>
            <a:r>
              <a:rPr lang="zh-CN" altLang="en-US" sz="2800" dirty="0">
                <a:sym typeface="+mn-ea"/>
              </a:rPr>
              <a:t>口腔与咽峡</a:t>
            </a:r>
            <a:r>
              <a:rPr lang="zh-CN" altLang="en-US" dirty="0">
                <a:sym typeface="+mn-ea"/>
              </a:rPr>
              <a:t> </a:t>
            </a:r>
            <a:endParaRPr lang="zh-CN" altLang="en-US"/>
          </a:p>
        </p:txBody>
      </p:sp>
      <p:sp>
        <p:nvSpPr>
          <p:cNvPr id="5" name="Title 6"/>
          <p:cNvSpPr txBox="1"/>
          <p:nvPr>
            <p:custDataLst>
              <p:tags r:id="rId5"/>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buClrTx/>
                <a:buSzTx/>
                <a:buFont typeface="Arial" panose="020B0604020202020204" pitchFamily="34" charset="0"/>
                <a:buChar char="•"/>
              </a:pPr>
              <a:r>
                <a:rPr lang="zh-CN" altLang="en-US" sz="2800" dirty="0">
                  <a:solidFill>
                    <a:schemeClr val="tx1"/>
                  </a:solidFill>
                  <a:sym typeface="+mn-ea"/>
                </a:rPr>
                <a:t>舌位于口腔底，以骨骼肌为基础，被覆黏膜。舌具有协助咀嚼、搅拌、吞咽食物、感受味觉和辅助发音的功能。</a:t>
              </a:r>
              <a:endParaRPr lang="zh-CN" altLang="en-US" sz="2800" kern="1200" dirty="0">
                <a:solidFill>
                  <a:schemeClr val="tx1"/>
                </a:solidFill>
                <a:latin typeface="+mn-lt"/>
                <a:ea typeface="+mn-ea"/>
                <a:cs typeface="+mn-cs"/>
              </a:endParaRPr>
            </a:p>
            <a:p>
              <a:pPr marL="342900" indent="-342900" algn="l">
                <a:buClrTx/>
                <a:buSzTx/>
                <a:buFont typeface="Arial" panose="020B0604020202020204" pitchFamily="34" charset="0"/>
                <a:buChar char="•"/>
              </a:pPr>
              <a:r>
                <a:rPr lang="zh-CN" altLang="en-US" sz="2800" dirty="0">
                  <a:solidFill>
                    <a:schemeClr val="tx1"/>
                  </a:solidFill>
                  <a:sym typeface="+mn-ea"/>
                </a:rPr>
                <a:t>1．舌的形态  舌的上面，称舌背，其后部可见“∧”形的界沟将舌分为前2/3的舌体和后1/3的舌根。舌体的前端，称舌尖。</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1057275" y="674370"/>
            <a:ext cx="4064000" cy="583565"/>
          </a:xfrm>
          <a:prstGeom prst="rect">
            <a:avLst/>
          </a:prstGeom>
          <a:noFill/>
        </p:spPr>
        <p:txBody>
          <a:bodyPr wrap="square" rtlCol="0">
            <a:spAutoFit/>
          </a:bodyPr>
          <a:p>
            <a:pPr algn="l">
              <a:buClrTx/>
              <a:buSzTx/>
              <a:buFontTx/>
            </a:pPr>
            <a:r>
              <a:rPr lang="en-US" altLang="zh-CN" sz="3200">
                <a:sym typeface="+mn-ea"/>
              </a:rPr>
              <a:t>(三)舌</a:t>
            </a:r>
            <a:endParaRPr lang="en-US" altLang="zh-CN" sz="3200"/>
          </a:p>
        </p:txBody>
      </p:sp>
      <p:sp>
        <p:nvSpPr>
          <p:cNvPr id="2" name="Title 6"/>
          <p:cNvSpPr txBox="1"/>
          <p:nvPr>
            <p:custDataLst>
              <p:tags r:id="rId4"/>
            </p:custDataLst>
          </p:nvPr>
        </p:nvSpPr>
        <p:spPr>
          <a:xfrm>
            <a:off x="231407" y="97384"/>
            <a:ext cx="17691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88010" y="674370"/>
            <a:ext cx="10994390" cy="524192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3915"/>
              <a:ext cx="15747" cy="3980"/>
            </a:xfrm>
            <a:prstGeom prst="rect">
              <a:avLst/>
            </a:prstGeom>
            <a:noFill/>
          </p:spPr>
          <p:txBody>
            <a:bodyPr wrap="square" rtlCol="0" anchor="ctr" anchorCtr="0">
              <a:noAutofit/>
            </a:bodyPr>
            <a:lstStyle/>
            <a:p>
              <a:pPr marL="342900" indent="-342900" algn="l">
                <a:lnSpc>
                  <a:spcPct val="100000"/>
                </a:lnSpc>
                <a:buClrTx/>
                <a:buSzTx/>
                <a:buFont typeface="Arial" panose="020B0604020202020204" pitchFamily="34" charset="0"/>
                <a:buChar char="•"/>
              </a:pPr>
              <a:r>
                <a:rPr lang="zh-CN" altLang="en-US" sz="2800" dirty="0">
                  <a:sym typeface="+mn-ea"/>
                </a:rPr>
                <a:t>覆于舌的表面。在舌背黏膜上有许多小突起，称舌乳头，主要有丝状乳头、菌状乳头和轮廓乳头3种。菌状乳头和轮廓乳头内有味觉感受器（味蕾），能感受味觉刺激。丝状乳头可感受触觉。舌根根部的粘膜内有许多淋巴组织，使舌表面粘膜形成小的突起，称舌扁桃体。</a:t>
              </a:r>
              <a:endParaRPr lang="zh-CN" altLang="en-US" sz="2800" kern="1200" dirty="0">
                <a:solidFill>
                  <a:schemeClr val="tx1"/>
                </a:solidFill>
                <a:latin typeface="+mn-lt"/>
                <a:ea typeface="+mn-ea"/>
                <a:cs typeface="+mn-cs"/>
              </a:endParaRPr>
            </a:p>
            <a:p>
              <a:pPr marL="342900" indent="-342900" algn="l">
                <a:lnSpc>
                  <a:spcPct val="100000"/>
                </a:lnSpc>
                <a:buClrTx/>
                <a:buSzTx/>
                <a:buFont typeface="Arial" panose="020B0604020202020204" pitchFamily="34" charset="0"/>
                <a:buChar char="•"/>
              </a:pPr>
              <a:r>
                <a:rPr lang="zh-CN" altLang="en-US" sz="2800" dirty="0">
                  <a:sym typeface="+mn-ea"/>
                </a:rPr>
                <a:t>舌下面正中连于口腔底的黏膜皱襞，称舌系带。在舌系带根部的两侧各有一个小圆形隆起，称舌下阜，是下颌下腺导管和舌下腺大导管的开口处。由舌下阜向后外侧延续成舌下襞，其深面有舌下腺，舌下腺小导管开口于舌下襞表面</a:t>
              </a:r>
              <a:r>
                <a:rPr lang="zh-CN" altLang="en-US" dirty="0">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1057275" y="849630"/>
            <a:ext cx="4064000" cy="583565"/>
          </a:xfrm>
          <a:prstGeom prst="rect">
            <a:avLst/>
          </a:prstGeom>
          <a:noFill/>
        </p:spPr>
        <p:txBody>
          <a:bodyPr wrap="square" rtlCol="0">
            <a:spAutoFit/>
          </a:bodyPr>
          <a:p>
            <a:pPr algn="l">
              <a:buClrTx/>
              <a:buSzTx/>
              <a:buFontTx/>
            </a:pPr>
            <a:r>
              <a:rPr lang="en-US" altLang="zh-CN" sz="3200">
                <a:sym typeface="+mn-ea"/>
              </a:rPr>
              <a:t>2．舌黏膜</a:t>
            </a:r>
            <a:endParaRPr lang="zh-CN" altLang="en-US"/>
          </a:p>
        </p:txBody>
      </p:sp>
      <p:sp>
        <p:nvSpPr>
          <p:cNvPr id="5" name="Title 6"/>
          <p:cNvSpPr txBox="1"/>
          <p:nvPr>
            <p:custDataLst>
              <p:tags r:id="rId4"/>
            </p:custDataLst>
          </p:nvPr>
        </p:nvSpPr>
        <p:spPr>
          <a:xfrm>
            <a:off x="231407" y="97384"/>
            <a:ext cx="17691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5" name="文本框 4"/>
          <p:cNvSpPr txBox="1"/>
          <p:nvPr/>
        </p:nvSpPr>
        <p:spPr>
          <a:xfrm>
            <a:off x="8624570" y="3009265"/>
            <a:ext cx="2813685" cy="1229995"/>
          </a:xfrm>
          <a:prstGeom prst="rect">
            <a:avLst/>
          </a:prstGeom>
          <a:noFill/>
        </p:spPr>
        <p:txBody>
          <a:bodyPr wrap="square" rtlCol="0">
            <a:spAutoFit/>
          </a:bodyPr>
          <a:p>
            <a:pPr marL="342900" indent="-342900" algn="l">
              <a:buClrTx/>
              <a:buSzTx/>
              <a:buFont typeface="Arial" panose="020B0604020202020204" pitchFamily="34" charset="0"/>
              <a:buChar char="•"/>
            </a:pPr>
            <a:r>
              <a:rPr lang="zh-CN" altLang="en-US" sz="2800" dirty="0">
                <a:sym typeface="+mn-ea"/>
              </a:rPr>
              <a:t>口腔底和舌下面的黏膜 </a:t>
            </a:r>
            <a:endParaRPr lang="zh-CN" altLang="en-US" sz="2800" dirty="0"/>
          </a:p>
          <a:p>
            <a:endParaRPr lang="zh-CN" altLang="en-US"/>
          </a:p>
        </p:txBody>
      </p:sp>
      <p:pic>
        <p:nvPicPr>
          <p:cNvPr id="40964" name="图片 40963" descr="5-5"/>
          <p:cNvPicPr>
            <a:picLocks noChangeAspect="1"/>
          </p:cNvPicPr>
          <p:nvPr/>
        </p:nvPicPr>
        <p:blipFill>
          <a:blip r:embed="rId4"/>
          <a:srcRect l="1459" r="4104"/>
          <a:stretch>
            <a:fillRect/>
          </a:stretch>
        </p:blipFill>
        <p:spPr>
          <a:xfrm>
            <a:off x="1239520" y="1468120"/>
            <a:ext cx="7480935" cy="4175125"/>
          </a:xfrm>
          <a:prstGeom prst="rect">
            <a:avLst/>
          </a:prstGeom>
          <a:noFill/>
          <a:ln w="9525">
            <a:noFill/>
          </a:ln>
        </p:spPr>
      </p:pic>
      <p:sp>
        <p:nvSpPr>
          <p:cNvPr id="4" name="Title 6"/>
          <p:cNvSpPr txBox="1"/>
          <p:nvPr>
            <p:custDataLst>
              <p:tags r:id="rId5"/>
            </p:custDataLst>
          </p:nvPr>
        </p:nvSpPr>
        <p:spPr>
          <a:xfrm>
            <a:off x="231407" y="97384"/>
            <a:ext cx="17691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1057275" y="1790065"/>
            <a:ext cx="4064000" cy="583565"/>
          </a:xfrm>
          <a:prstGeom prst="rect">
            <a:avLst/>
          </a:prstGeom>
          <a:noFill/>
        </p:spPr>
        <p:txBody>
          <a:bodyPr wrap="square" rtlCol="0">
            <a:spAutoFit/>
          </a:bodyPr>
          <a:p>
            <a:pPr algn="l">
              <a:buClrTx/>
              <a:buSzTx/>
              <a:buFontTx/>
            </a:pPr>
            <a:r>
              <a:rPr lang="en-US" altLang="zh-CN" sz="3200">
                <a:sym typeface="+mn-ea"/>
              </a:rPr>
              <a:t>3．舌肌</a:t>
            </a:r>
            <a:endParaRPr lang="zh-CN" altLang="en-US"/>
          </a:p>
        </p:txBody>
      </p:sp>
      <p:sp>
        <p:nvSpPr>
          <p:cNvPr id="2" name="Title 6"/>
          <p:cNvSpPr txBox="1"/>
          <p:nvPr>
            <p:custDataLst>
              <p:tags r:id="rId4"/>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2577465"/>
            <a:ext cx="9173210" cy="2245360"/>
          </a:xfrm>
          <a:prstGeom prst="rect">
            <a:avLst/>
          </a:prstGeom>
          <a:noFill/>
        </p:spPr>
        <p:txBody>
          <a:bodyPr wrap="square" rtlCol="0">
            <a:spAutoFit/>
          </a:bodyPr>
          <a:p>
            <a:pPr marL="342900" indent="-342900" algn="l">
              <a:buClrTx/>
              <a:buSzTx/>
              <a:buFont typeface="Arial" panose="020B0604020202020204" pitchFamily="34" charset="0"/>
              <a:buChar char="•"/>
            </a:pPr>
            <a:r>
              <a:rPr lang="zh-CN" altLang="en-US" sz="2800" dirty="0">
                <a:sym typeface="+mn-ea"/>
              </a:rPr>
              <a:t>为骨骼肌，可分为舌内肌和舌外肌。舌内肌起止均在舌内，可改变舌的外形。舌外肌起自颅骨止于舌内，收缩时可改变舌的位置。其中颏舌肌较重要，两侧颏舌肌同时收缩，使舌伸向前下方(伸舌)；一侧收缩时使舌尖伸向对侧。</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zh-CN" altLang="en-US" sz="2800" dirty="0">
                  <a:solidFill>
                    <a:schemeClr val="tx1"/>
                  </a:solidFill>
                  <a:sym typeface="+mn-ea"/>
                </a:rPr>
                <a:t>    牙嵌于上、下颌骨的牙槽内，是人体最坚硬的器官，具有对食物进行机械加工，协助发音等功能。</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1．牙的形态与构造  牙可分为牙冠、牙颈和牙根3部分。牙冠暴露于口腔内，牙根嵌于牙槽内，牙颈介于牙冠与牙根交界处。牙由牙质、釉质、牙骨质和牙髓组成。牙质构成牙的大部分，釉质洁白坚硬，覆盖于牙冠处牙质表面，牙骨质包于牙颈和牙根的牙质外面。牙内的空腔，称牙腔，分为牙冠腔和牙根管两部分。牙腔内容纳牙髓，牙髓由结缔组织、神经、血管和淋巴管组成。</a:t>
              </a:r>
              <a:endParaRPr lang="zh-CN" altLang="en-US" sz="2800" kern="1200" dirty="0">
                <a:solidFill>
                  <a:schemeClr val="tx1"/>
                </a:solidFill>
                <a:latin typeface="+mn-lt"/>
                <a:ea typeface="+mn-ea"/>
                <a:cs typeface="+mn-cs"/>
              </a:endParaRPr>
            </a:p>
            <a:p>
              <a:pPr algn="l">
                <a:lnSpc>
                  <a:spcPct val="100000"/>
                </a:lnSpc>
                <a:buClrTx/>
                <a:buSzTx/>
                <a:buFontTx/>
              </a:pP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6" name="文本框 5"/>
          <p:cNvSpPr txBox="1"/>
          <p:nvPr/>
        </p:nvSpPr>
        <p:spPr>
          <a:xfrm>
            <a:off x="1057275" y="694690"/>
            <a:ext cx="4064000" cy="583565"/>
          </a:xfrm>
          <a:prstGeom prst="rect">
            <a:avLst/>
          </a:prstGeom>
          <a:noFill/>
        </p:spPr>
        <p:txBody>
          <a:bodyPr wrap="square" rtlCol="0">
            <a:spAutoFit/>
          </a:bodyPr>
          <a:p>
            <a:pPr algn="l">
              <a:buClrTx/>
              <a:buSzTx/>
              <a:buFontTx/>
            </a:pPr>
            <a:r>
              <a:rPr lang="en-US" altLang="zh-CN" sz="3200">
                <a:sym typeface="+mn-ea"/>
              </a:rPr>
              <a:t>(四)牙</a:t>
            </a:r>
            <a:endParaRPr lang="zh-CN" altLang="en-US"/>
          </a:p>
        </p:txBody>
      </p:sp>
      <p:sp>
        <p:nvSpPr>
          <p:cNvPr id="4" name="Title 6"/>
          <p:cNvSpPr txBox="1"/>
          <p:nvPr>
            <p:custDataLst>
              <p:tags r:id="rId4"/>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8604250" y="3538220"/>
            <a:ext cx="2978150" cy="521970"/>
          </a:xfrm>
          <a:prstGeom prst="rect">
            <a:avLst/>
          </a:prstGeom>
          <a:noFill/>
        </p:spPr>
        <p:txBody>
          <a:bodyPr wrap="square" rtlCol="0" anchor="t">
            <a:spAutoFit/>
          </a:bodyPr>
          <a:p>
            <a:pPr marL="0" marR="0" lvl="0" algn="l" defTabSz="914400" rtl="0" latinLnBrk="0">
              <a:lnSpc>
                <a:spcPct val="100000"/>
              </a:lnSpc>
              <a:buClrTx/>
              <a:buSzTx/>
              <a:buFontTx/>
              <a:buNone/>
            </a:pPr>
            <a:r>
              <a:rPr lang="zh-CN" altLang="en-US" sz="2000" dirty="0">
                <a:sym typeface="+mn-ea"/>
              </a:rPr>
              <a:t> </a:t>
            </a:r>
            <a:r>
              <a:rPr lang="zh-CN" altLang="en-US" sz="2800" dirty="0">
                <a:sym typeface="+mn-ea"/>
              </a:rPr>
              <a:t>牙的外形与构造 </a:t>
            </a:r>
            <a:endParaRPr lang="zh-CN" altLang="en-US" sz="2800" dirty="0">
              <a:sym typeface="+mn-ea"/>
            </a:endParaRPr>
          </a:p>
        </p:txBody>
      </p:sp>
      <p:pic>
        <p:nvPicPr>
          <p:cNvPr id="44036" name="图片 44035" descr="5-6"/>
          <p:cNvPicPr>
            <a:picLocks noChangeAspect="1"/>
          </p:cNvPicPr>
          <p:nvPr/>
        </p:nvPicPr>
        <p:blipFill>
          <a:blip r:embed="rId4"/>
          <a:srcRect r="3456"/>
          <a:stretch>
            <a:fillRect/>
          </a:stretch>
        </p:blipFill>
        <p:spPr>
          <a:xfrm>
            <a:off x="752475" y="1399540"/>
            <a:ext cx="7716520" cy="4462780"/>
          </a:xfrm>
          <a:prstGeom prst="rect">
            <a:avLst/>
          </a:prstGeom>
          <a:noFill/>
          <a:ln w="9525">
            <a:noFill/>
          </a:ln>
        </p:spPr>
      </p:pic>
      <p:sp>
        <p:nvSpPr>
          <p:cNvPr id="2" name="Title 6"/>
          <p:cNvSpPr txBox="1"/>
          <p:nvPr>
            <p:custDataLst>
              <p:tags r:id="rId5"/>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endParaRPr lang="zh-CN" altLang="en-US" sz="2800" dirty="0">
                <a:solidFill>
                  <a:schemeClr val="tx1"/>
                </a:solidFill>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1057275" y="1600200"/>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2．牙的分类与排列</a:t>
            </a:r>
            <a:endParaRPr lang="en-US" altLang="zh-CN" sz="3200">
              <a:sym typeface="+mn-ea"/>
            </a:endParaRPr>
          </a:p>
        </p:txBody>
      </p:sp>
      <p:sp>
        <p:nvSpPr>
          <p:cNvPr id="2" name="Title 6"/>
          <p:cNvSpPr txBox="1"/>
          <p:nvPr>
            <p:custDataLst>
              <p:tags r:id="rId4"/>
            </p:custDataLst>
          </p:nvPr>
        </p:nvSpPr>
        <p:spPr>
          <a:xfrm>
            <a:off x="231407" y="97384"/>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2362835"/>
            <a:ext cx="9999345" cy="2522855"/>
          </a:xfrm>
          <a:prstGeom prst="rect">
            <a:avLst/>
          </a:prstGeom>
          <a:noFill/>
        </p:spPr>
        <p:txBody>
          <a:bodyPr wrap="square" rtlCol="0">
            <a:spAutoFit/>
          </a:bodyPr>
          <a:p>
            <a:pPr algn="l">
              <a:buClrTx/>
              <a:buSzTx/>
              <a:buFontTx/>
            </a:pPr>
            <a:r>
              <a:rPr lang="en-US" altLang="zh-CN" sz="2800" dirty="0">
                <a:sym typeface="+mn-ea"/>
              </a:rPr>
              <a:t>    </a:t>
            </a:r>
            <a:r>
              <a:rPr lang="zh-CN" altLang="en-US" sz="2800" dirty="0">
                <a:sym typeface="+mn-ea"/>
              </a:rPr>
              <a:t>人的一生中有两套牙，即乳牙和恒牙。乳牙在出生后6个月开始萌出，至3岁左右出齐，共20个，上、下颌各10个。</a:t>
            </a:r>
            <a:r>
              <a:rPr lang="en-US" altLang="zh-CN" sz="2800" dirty="0">
                <a:sym typeface="+mn-ea"/>
              </a:rPr>
              <a:t>6</a:t>
            </a:r>
            <a:r>
              <a:rPr lang="zh-CN" altLang="en-US" sz="2800" dirty="0">
                <a:sym typeface="+mn-ea"/>
              </a:rPr>
              <a:t>岁左右，乳牙开始脱落，恒牙萌出，除第3磨牙外，恒牙约14岁左右出齐。第3磨牙约在18～25岁萌出或终生不出，故称迟牙。恒牙全部萌出共32个，上、下颌各16个 。</a:t>
            </a:r>
            <a:endParaRPr lang="zh-CN" altLang="en-US" sz="2800" dirty="0">
              <a:solidFill>
                <a:schemeClr val="tx1"/>
              </a:solidFill>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2" name="Title 6"/>
          <p:cNvSpPr txBox="1"/>
          <p:nvPr>
            <p:custDataLst>
              <p:tags r:id="rId4"/>
            </p:custDataLst>
          </p:nvPr>
        </p:nvSpPr>
        <p:spPr>
          <a:xfrm>
            <a:off x="231140" y="97155"/>
            <a:ext cx="177863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587105" y="3295015"/>
            <a:ext cx="1869440" cy="521970"/>
          </a:xfrm>
          <a:prstGeom prst="rect">
            <a:avLst/>
          </a:prstGeom>
          <a:noFill/>
        </p:spPr>
        <p:txBody>
          <a:bodyPr wrap="square" rtlCol="0">
            <a:spAutoFit/>
          </a:bodyPr>
          <a:p>
            <a:r>
              <a:rPr lang="zh-CN" altLang="en-US" sz="2800">
                <a:sym typeface="+mn-ea"/>
              </a:rPr>
              <a:t>牙的排列 </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5"/>
          <a:stretch>
            <a:fillRect/>
          </a:stretch>
        </p:blipFill>
        <p:spPr>
          <a:xfrm>
            <a:off x="1580515" y="1369060"/>
            <a:ext cx="7006590" cy="4503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2937"/>
              <a:ext cx="15747" cy="4952"/>
            </a:xfrm>
            <a:prstGeom prst="rect">
              <a:avLst/>
            </a:prstGeom>
            <a:noFill/>
          </p:spPr>
          <p:txBody>
            <a:bodyPr wrap="square" rtlCol="0" anchor="ctr" anchorCtr="0">
              <a:noAutofit/>
            </a:bodyPr>
            <a:lstStyle/>
            <a:p>
              <a:pPr algn="l">
                <a:buClrTx/>
                <a:buSzTx/>
                <a:buFontTx/>
              </a:pPr>
              <a:r>
                <a:rPr lang="en-US" altLang="zh-CN" sz="2800" dirty="0">
                  <a:sym typeface="+mn-ea"/>
                </a:rPr>
                <a:t>    </a:t>
              </a:r>
              <a:r>
                <a:rPr lang="zh-CN" altLang="en-US" sz="2800" dirty="0">
                  <a:sym typeface="+mn-ea"/>
                </a:rPr>
                <a:t>包括牙周膜、牙槽骨和牙龈。对牙有支持、固定和保护作用。牙周膜位于牙根与牙槽之间。牙槽骨属于上、下颌骨的一部分，即构成牙槽的骨质。牙龈是口腔粘膜的一部分，覆盖于牙颈和牙槽骨上。</a:t>
              </a:r>
              <a:endParaRPr lang="zh-CN" altLang="en-US" sz="2800" dirty="0"/>
            </a:p>
          </p:txBody>
        </p:sp>
      </p:grpSp>
      <p:sp>
        <p:nvSpPr>
          <p:cNvPr id="4" name="文本框 3"/>
          <p:cNvSpPr txBox="1"/>
          <p:nvPr/>
        </p:nvSpPr>
        <p:spPr>
          <a:xfrm>
            <a:off x="1057275" y="674370"/>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3．牙周组织</a:t>
            </a:r>
            <a:endParaRPr lang="en-US" altLang="zh-CN" sz="3200">
              <a:sym typeface="+mn-ea"/>
            </a:endParaRPr>
          </a:p>
        </p:txBody>
      </p:sp>
      <p:sp>
        <p:nvSpPr>
          <p:cNvPr id="6" name="Title 6"/>
          <p:cNvSpPr txBox="1"/>
          <p:nvPr>
            <p:custDataLst>
              <p:tags r:id="rId4"/>
            </p:custDataLst>
          </p:nvPr>
        </p:nvSpPr>
        <p:spPr>
          <a:xfrm>
            <a:off x="231140" y="97155"/>
            <a:ext cx="1778635" cy="10572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单元五</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消化系统</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endParaRPr lang="zh-CN" altLang="en-US" sz="2800" dirty="0">
                <a:solidFill>
                  <a:schemeClr val="tx1"/>
                </a:solidFill>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1057275" y="838200"/>
            <a:ext cx="6096000" cy="583565"/>
          </a:xfrm>
          <a:prstGeom prst="rect">
            <a:avLst/>
          </a:prstGeom>
          <a:noFill/>
        </p:spPr>
        <p:txBody>
          <a:bodyPr wrap="square" rtlCol="0" anchor="t">
            <a:spAutoFit/>
          </a:bodyPr>
          <a:p>
            <a:pPr algn="l" defTabSz="914400">
              <a:buClrTx/>
              <a:buSzTx/>
              <a:buFontTx/>
            </a:pPr>
            <a:r>
              <a:rPr lang="en-US" altLang="zh-CN" sz="3200">
                <a:sym typeface="+mn-ea"/>
              </a:rPr>
              <a:t>（五）口腔腺</a:t>
            </a:r>
            <a:endParaRPr lang="en-US" altLang="zh-CN" sz="3200">
              <a:sym typeface="+mn-ea"/>
            </a:endParaRPr>
          </a:p>
        </p:txBody>
      </p:sp>
      <p:sp>
        <p:nvSpPr>
          <p:cNvPr id="2" name="Title 6"/>
          <p:cNvSpPr txBox="1"/>
          <p:nvPr>
            <p:custDataLst>
              <p:tags r:id="rId4"/>
            </p:custDataLst>
          </p:nvPr>
        </p:nvSpPr>
        <p:spPr>
          <a:xfrm>
            <a:off x="231140" y="97155"/>
            <a:ext cx="1778635" cy="10572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1485265"/>
            <a:ext cx="10064750" cy="4399915"/>
          </a:xfrm>
          <a:prstGeom prst="rect">
            <a:avLst/>
          </a:prstGeom>
          <a:noFill/>
        </p:spPr>
        <p:txBody>
          <a:bodyPr wrap="square" rtlCol="0">
            <a:spAutoFit/>
          </a:bodyPr>
          <a:p>
            <a:pPr algn="l">
              <a:lnSpc>
                <a:spcPct val="100000"/>
              </a:lnSpc>
              <a:buClrTx/>
              <a:buSzTx/>
              <a:buFontTx/>
            </a:pPr>
            <a:r>
              <a:rPr lang="en-US" altLang="zh-CN" sz="2800" dirty="0">
                <a:sym typeface="+mn-ea"/>
              </a:rPr>
              <a:t>    </a:t>
            </a:r>
            <a:r>
              <a:rPr lang="zh-CN" altLang="en-US" sz="2800" dirty="0">
                <a:sym typeface="+mn-ea"/>
              </a:rPr>
              <a:t>口腔腺又称唾液腺，分为大唾液腺和小唾液腺两类，其主要功能分泌唾液。小唾液腺数量较多，如唇腺、颊腺等。大唾液腺有腮腺、下颌下腺和舌下腺3对。</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1．腮腺  腮腺呈不规则三角形，位于外道耳的前下方。腮腺管自腮腺前部发出，在颧弓下方一横指处，横过咬肌表面，在咬肌前缘向内斜穿颊肌，开口于上颌第2磨牙相对的颊粘膜处。</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2．下颌下腺  呈卵圆形，位于下颌体深面，其导管开口于舌下阜。</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3．舌下腺  位于舌下襞的深面。其大导管开口于舌下阜，小导管约有10多条，开口于舌下襞。</a:t>
            </a:r>
            <a:endParaRPr lang="zh-CN" altLang="en-US" sz="28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458406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2634" y="4733"/>
              <a:ext cx="13449" cy="1976"/>
            </a:xfrm>
            <a:prstGeom prst="rect">
              <a:avLst/>
            </a:prstGeom>
            <a:noFill/>
          </p:spPr>
          <p:txBody>
            <a:bodyPr wrap="square" rtlCol="0" anchor="ctr"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tab pos="495300" algn="l"/>
                </a:tabLst>
                <a:defRPr/>
              </a:pPr>
              <a:r>
                <a:rPr lang="zh-CN" altLang="en-US" sz="2800" dirty="0">
                  <a:sym typeface="+mn-ea"/>
                </a:rPr>
                <a:t>口腔腺 </a:t>
              </a:r>
              <a:endParaRPr lang="zh-CN" altLang="en-US" sz="2800" noProof="0" dirty="0" smtClean="0">
                <a:ln>
                  <a:noFill/>
                </a:ln>
                <a:effectLst/>
                <a:uLnTx/>
                <a:uFillTx/>
                <a:latin typeface="+mn-ea"/>
                <a:cs typeface="Times New Roman" panose="02020603050405020304" pitchFamily="18" charset="0"/>
                <a:sym typeface="+mn-ea"/>
              </a:endParaRPr>
            </a:p>
          </p:txBody>
        </p:sp>
      </p:grpSp>
      <p:pic>
        <p:nvPicPr>
          <p:cNvPr id="49156" name="图片 49155" descr="5-8"/>
          <p:cNvPicPr>
            <a:picLocks noChangeAspect="1"/>
          </p:cNvPicPr>
          <p:nvPr/>
        </p:nvPicPr>
        <p:blipFill>
          <a:blip r:embed="rId4"/>
          <a:stretch>
            <a:fillRect/>
          </a:stretch>
        </p:blipFill>
        <p:spPr>
          <a:xfrm>
            <a:off x="3761740" y="1421130"/>
            <a:ext cx="7890510" cy="4361815"/>
          </a:xfrm>
          <a:prstGeom prst="rect">
            <a:avLst/>
          </a:prstGeom>
          <a:noFill/>
          <a:ln w="9525">
            <a:noFill/>
          </a:ln>
        </p:spPr>
      </p:pic>
      <p:sp>
        <p:nvSpPr>
          <p:cNvPr id="4" name="Title 6"/>
          <p:cNvSpPr txBox="1"/>
          <p:nvPr>
            <p:custDataLst>
              <p:tags r:id="rId5"/>
            </p:custDataLst>
          </p:nvPr>
        </p:nvSpPr>
        <p:spPr>
          <a:xfrm>
            <a:off x="231140" y="97155"/>
            <a:ext cx="1778635" cy="105727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65" y="3816"/>
              <a:ext cx="15748" cy="3595"/>
            </a:xfrm>
            <a:prstGeom prst="rect">
              <a:avLst/>
            </a:prstGeom>
            <a:noFill/>
          </p:spPr>
          <p:txBody>
            <a:bodyPr wrap="square" rtlCol="0" anchor="ctr" anchorCtr="0">
              <a:noAutofit/>
            </a:bodyPr>
            <a:lstStyle/>
            <a:p>
              <a:pPr algn="l">
                <a:buClrTx/>
                <a:buSzTx/>
                <a:buFontTx/>
              </a:pPr>
              <a:r>
                <a:rPr lang="en-US" altLang="zh-CN" sz="2800" dirty="0">
                  <a:sym typeface="+mn-ea"/>
                </a:rPr>
                <a:t>    </a:t>
              </a:r>
              <a:r>
                <a:rPr lang="zh-CN" altLang="en-US" sz="2800" dirty="0">
                  <a:sym typeface="+mn-ea"/>
                </a:rPr>
                <a:t>咽是前后约扁的漏斗形肌性管道,长约12cm。位于鼻腔、口腔和喉的后方，第1～6颈椎的前方，上至颅底，下至第6颈椎的下缘续食管。其前壁不完整，从上向下分别经与鼻腔、口腔和喉相通。</a:t>
              </a:r>
              <a:endParaRPr lang="zh-CN" altLang="en-US" sz="2800" dirty="0"/>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977900"/>
            <a:ext cx="10875010" cy="493839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pic>
        <p:nvPicPr>
          <p:cNvPr id="51204" name="图片 51203" descr="5-9"/>
          <p:cNvPicPr>
            <a:picLocks noChangeAspect="1"/>
          </p:cNvPicPr>
          <p:nvPr/>
        </p:nvPicPr>
        <p:blipFill>
          <a:blip r:embed="rId4"/>
          <a:srcRect r="2094"/>
          <a:stretch>
            <a:fillRect/>
          </a:stretch>
        </p:blipFill>
        <p:spPr>
          <a:xfrm>
            <a:off x="2093595" y="1064260"/>
            <a:ext cx="6101715" cy="4769485"/>
          </a:xfrm>
          <a:prstGeom prst="rect">
            <a:avLst/>
          </a:prstGeom>
          <a:noFill/>
          <a:ln w="9525">
            <a:noFill/>
          </a:ln>
        </p:spPr>
      </p:pic>
      <p:sp>
        <p:nvSpPr>
          <p:cNvPr id="2"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644890" y="1733550"/>
            <a:ext cx="240030" cy="4399915"/>
          </a:xfrm>
          <a:prstGeom prst="rect">
            <a:avLst/>
          </a:prstGeom>
          <a:noFill/>
        </p:spPr>
        <p:txBody>
          <a:bodyPr wrap="square" rtlCol="0">
            <a:spAutoFit/>
          </a:bodyPr>
          <a:p>
            <a:r>
              <a:rPr lang="zh-CN" altLang="en-US" sz="2800" dirty="0">
                <a:sym typeface="+mn-ea"/>
              </a:rPr>
              <a:t>头颈部正中矢状切面 </a:t>
            </a:r>
            <a:endParaRPr lang="zh-CN" altLang="en-US" sz="2800" noProof="0" dirty="0" smtClean="0">
              <a:ln>
                <a:noFill/>
              </a:ln>
              <a:effectLst/>
              <a:uLnTx/>
              <a:uFillTx/>
              <a:latin typeface="+mn-ea"/>
              <a:cs typeface="Times New Roman" panose="02020603050405020304" pitchFamily="18" charset="0"/>
              <a:sym typeface="+mn-ea"/>
            </a:endParaRPr>
          </a:p>
          <a:p>
            <a:endParaRPr lang="zh-CN" altLang="en-US" sz="2800" noProof="0" dirty="0" smtClean="0">
              <a:ln>
                <a:noFill/>
              </a:ln>
              <a:effectLst/>
              <a:uLnTx/>
              <a:uFillTx/>
              <a:latin typeface="+mn-ea"/>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2" name="文本框 1"/>
          <p:cNvSpPr txBox="1"/>
          <p:nvPr/>
        </p:nvSpPr>
        <p:spPr>
          <a:xfrm>
            <a:off x="8812530" y="2663825"/>
            <a:ext cx="601345" cy="2460625"/>
          </a:xfrm>
          <a:prstGeom prst="rect">
            <a:avLst/>
          </a:prstGeom>
          <a:noFill/>
        </p:spPr>
        <p:txBody>
          <a:bodyPr wrap="square" rtlCol="0" anchor="t">
            <a:noAutofit/>
          </a:bodyPr>
          <a:p>
            <a:r>
              <a:rPr lang="zh-CN" altLang="en-US" sz="2800" dirty="0">
                <a:sym typeface="+mn-ea"/>
              </a:rPr>
              <a:t>咽的后面观 </a:t>
            </a:r>
            <a:endParaRPr lang="zh-CN" altLang="en-US" sz="2800" dirty="0">
              <a:latin typeface="Arial" panose="020B0604020202020204" pitchFamily="34" charset="0"/>
              <a:sym typeface="+mn-ea"/>
            </a:endParaRPr>
          </a:p>
        </p:txBody>
      </p:sp>
      <p:pic>
        <p:nvPicPr>
          <p:cNvPr id="52228" name="图片 52227" descr="5-10"/>
          <p:cNvPicPr>
            <a:picLocks noChangeAspect="1"/>
          </p:cNvPicPr>
          <p:nvPr/>
        </p:nvPicPr>
        <p:blipFill>
          <a:blip r:embed="rId4"/>
          <a:srcRect b="9890"/>
          <a:stretch>
            <a:fillRect/>
          </a:stretch>
        </p:blipFill>
        <p:spPr>
          <a:xfrm>
            <a:off x="1240790" y="1415415"/>
            <a:ext cx="7244715" cy="4976495"/>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1640205"/>
            <a:ext cx="10073640" cy="363347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鼻咽介于颅底与软腭之间，向前经鼻后孔通鼻腔。鼻咽后壁上部黏膜下有丰富的淋巴组织，称咽扁桃体，在鼻咽的侧壁有咽鼓管咽口，经咽鼓管通中耳鼓室。咽鼓管咽口的后方有一纵行的深窝，称咽隐窝，是鼻咽癌的好发部位。</a:t>
            </a:r>
            <a:endParaRPr lang="zh-CN" altLang="en-US" sz="2800" dirty="0"/>
          </a:p>
        </p:txBody>
      </p:sp>
      <p:sp>
        <p:nvSpPr>
          <p:cNvPr id="2" name="文本框 1"/>
          <p:cNvSpPr txBox="1"/>
          <p:nvPr/>
        </p:nvSpPr>
        <p:spPr>
          <a:xfrm>
            <a:off x="1027430" y="779780"/>
            <a:ext cx="4064000" cy="583565"/>
          </a:xfrm>
          <a:prstGeom prst="rect">
            <a:avLst/>
          </a:prstGeom>
          <a:noFill/>
        </p:spPr>
        <p:txBody>
          <a:bodyPr wrap="square" rtlCol="0">
            <a:spAutoFit/>
          </a:bodyPr>
          <a:p>
            <a:pPr algn="l">
              <a:buClrTx/>
              <a:buSzTx/>
              <a:buFontTx/>
            </a:pPr>
            <a:r>
              <a:rPr lang="en-US" altLang="zh-CN" sz="3200">
                <a:sym typeface="+mn-ea"/>
              </a:rPr>
              <a:t>(一)鼻咽</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1849120"/>
            <a:ext cx="9999345" cy="395224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口咽介于软腭与会厌上缘之间。口咽部腭舌弓与腭咽弓之间的凹陷，称扁桃体窝，容纳腭扁桃体。</a:t>
            </a:r>
            <a:endParaRPr lang="zh-CN" altLang="en-US" sz="2800" kern="1200" dirty="0">
              <a:solidFill>
                <a:schemeClr val="tx1"/>
              </a:solidFill>
              <a:latin typeface="+mn-lt"/>
              <a:ea typeface="+mn-ea"/>
              <a:cs typeface="+mn-cs"/>
            </a:endParaRPr>
          </a:p>
          <a:p>
            <a:pPr algn="l">
              <a:buClrTx/>
              <a:buSzTx/>
              <a:buFontTx/>
            </a:pPr>
            <a:r>
              <a:rPr lang="en-US" altLang="zh-CN" sz="2800" dirty="0">
                <a:sym typeface="+mn-ea"/>
              </a:rPr>
              <a:t>    </a:t>
            </a:r>
            <a:r>
              <a:rPr lang="zh-CN" altLang="en-US" sz="2800" dirty="0">
                <a:sym typeface="+mn-ea"/>
              </a:rPr>
              <a:t>由咽扁桃体、腭扁桃体和舌扁桃体等共同围成咽淋巴环，对呼吸道和消化管上端有防御和保护功能。</a:t>
            </a:r>
            <a:endParaRPr lang="zh-CN" altLang="en-US" sz="2800" dirty="0"/>
          </a:p>
        </p:txBody>
      </p:sp>
      <p:sp>
        <p:nvSpPr>
          <p:cNvPr id="2" name="文本框 1"/>
          <p:cNvSpPr txBox="1"/>
          <p:nvPr/>
        </p:nvSpPr>
        <p:spPr>
          <a:xfrm>
            <a:off x="1057275" y="748665"/>
            <a:ext cx="4064000" cy="583565"/>
          </a:xfrm>
          <a:prstGeom prst="rect">
            <a:avLst/>
          </a:prstGeom>
          <a:noFill/>
        </p:spPr>
        <p:txBody>
          <a:bodyPr wrap="square" rtlCol="0">
            <a:spAutoFit/>
          </a:bodyPr>
          <a:p>
            <a:pPr algn="l">
              <a:buClrTx/>
              <a:buSzTx/>
              <a:buFontTx/>
            </a:pPr>
            <a:r>
              <a:rPr lang="en-US" altLang="zh-CN" sz="3200">
                <a:sym typeface="+mn-ea"/>
              </a:rPr>
              <a:t>(二)口咽</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967105" y="2348865"/>
            <a:ext cx="9999980" cy="187960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喉咽位于会厌上缘与第6颈椎体下缘之间，是咽腔中最狭窄的部分。在喉口两侧各有一个深凹，称梨状隐窝，是异物易滞留的部位。</a:t>
            </a:r>
            <a:endParaRPr lang="zh-CN" altLang="en-US" sz="2800" dirty="0"/>
          </a:p>
        </p:txBody>
      </p:sp>
      <p:sp>
        <p:nvSpPr>
          <p:cNvPr id="2" name="文本框 1"/>
          <p:cNvSpPr txBox="1"/>
          <p:nvPr/>
        </p:nvSpPr>
        <p:spPr>
          <a:xfrm>
            <a:off x="1057275" y="701675"/>
            <a:ext cx="4064000" cy="583565"/>
          </a:xfrm>
          <a:prstGeom prst="rect">
            <a:avLst/>
          </a:prstGeom>
          <a:noFill/>
        </p:spPr>
        <p:txBody>
          <a:bodyPr wrap="square" rtlCol="0">
            <a:spAutoFit/>
          </a:bodyPr>
          <a:p>
            <a:pPr algn="l">
              <a:buClrTx/>
              <a:buSzTx/>
              <a:buFontTx/>
            </a:pPr>
            <a:r>
              <a:rPr lang="en-US" altLang="zh-CN" sz="3200">
                <a:sym typeface="+mn-ea"/>
              </a:rPr>
              <a:t>(三)喉咽</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二、咽</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三、食管</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910" y="1992630"/>
            <a:ext cx="9998710" cy="2872105"/>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食管为前后扁窄的肌性管，全长约25cm。上端于第6颈椎体下缘与咽相续，沿脊柱的前面下行入胸腔，穿过膈的食管裂孔进入腹腔，约于第1l胸椎左侧与胃的贲门相连接。按其所在部位可分为颈部、胸部和腹部3部。</a:t>
            </a:r>
            <a:endParaRPr lang="zh-CN" altLang="en-US" sz="2800" dirty="0"/>
          </a:p>
        </p:txBody>
      </p:sp>
      <p:sp>
        <p:nvSpPr>
          <p:cNvPr id="2" name="文本框 1"/>
          <p:cNvSpPr txBox="1"/>
          <p:nvPr/>
        </p:nvSpPr>
        <p:spPr>
          <a:xfrm>
            <a:off x="982345" y="756285"/>
            <a:ext cx="5187315" cy="583565"/>
          </a:xfrm>
          <a:prstGeom prst="rect">
            <a:avLst/>
          </a:prstGeom>
          <a:noFill/>
        </p:spPr>
        <p:txBody>
          <a:bodyPr wrap="square" rtlCol="0">
            <a:spAutoFit/>
          </a:bodyPr>
          <a:p>
            <a:pPr algn="l">
              <a:buClrTx/>
              <a:buSzTx/>
              <a:buFontTx/>
            </a:pPr>
            <a:r>
              <a:rPr lang="en-US" altLang="zh-CN" sz="3200">
                <a:sym typeface="+mn-ea"/>
              </a:rPr>
              <a:t>(一)食管的位置和形态</a:t>
            </a:r>
            <a:endParaRPr lang="en-US" altLang="zh-CN" sz="32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55065" y="1849120"/>
            <a:ext cx="8754110" cy="395224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8346440" y="2702560"/>
            <a:ext cx="744855" cy="2245360"/>
          </a:xfrm>
          <a:prstGeom prst="rect">
            <a:avLst/>
          </a:prstGeom>
          <a:noFill/>
        </p:spPr>
        <p:txBody>
          <a:bodyPr wrap="square" rtlCol="0">
            <a:spAutoFit/>
          </a:bodyPr>
          <a:p>
            <a:r>
              <a:rPr lang="zh-CN" altLang="en-US" sz="2800" dirty="0">
                <a:sym typeface="+mn-ea"/>
              </a:rPr>
              <a:t>食</a:t>
            </a:r>
            <a:endParaRPr lang="zh-CN" altLang="en-US" sz="2800" dirty="0">
              <a:sym typeface="+mn-ea"/>
            </a:endParaRPr>
          </a:p>
          <a:p>
            <a:endParaRPr lang="zh-CN" altLang="en-US" sz="2800" dirty="0">
              <a:sym typeface="+mn-ea"/>
            </a:endParaRPr>
          </a:p>
          <a:p>
            <a:endParaRPr lang="zh-CN" altLang="en-US" sz="2800" dirty="0">
              <a:sym typeface="+mn-ea"/>
            </a:endParaRPr>
          </a:p>
          <a:p>
            <a:r>
              <a:rPr lang="zh-CN" altLang="en-US" sz="2800" dirty="0">
                <a:sym typeface="+mn-ea"/>
              </a:rPr>
              <a:t>管 </a:t>
            </a:r>
            <a:endParaRPr lang="zh-CN" altLang="en-US" sz="2800" dirty="0"/>
          </a:p>
          <a:p>
            <a:endParaRPr lang="zh-CN" altLang="en-US" sz="2800" dirty="0"/>
          </a:p>
        </p:txBody>
      </p:sp>
      <p:pic>
        <p:nvPicPr>
          <p:cNvPr id="4" name="图片 3" descr="5-11"/>
          <p:cNvPicPr>
            <a:picLocks noChangeAspect="1"/>
          </p:cNvPicPr>
          <p:nvPr/>
        </p:nvPicPr>
        <p:blipFill>
          <a:blip r:embed="rId4"/>
          <a:srcRect r="3121"/>
          <a:stretch>
            <a:fillRect/>
          </a:stretch>
        </p:blipFill>
        <p:spPr>
          <a:xfrm>
            <a:off x="1475105" y="1332230"/>
            <a:ext cx="6255385" cy="5062220"/>
          </a:xfrm>
          <a:prstGeom prst="rect">
            <a:avLst/>
          </a:prstGeom>
          <a:noFill/>
          <a:ln w="9525">
            <a:noFill/>
          </a:ln>
        </p:spPr>
      </p:pic>
      <p:sp>
        <p:nvSpPr>
          <p:cNvPr id="5"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三、食管</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理论目标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278765" y="3846830"/>
            <a:ext cx="3800475" cy="3011170"/>
          </a:xfrm>
          <a:prstGeom prst="rect">
            <a:avLst/>
          </a:prstGeom>
          <a:noFill/>
          <a:ln w="9525">
            <a:noFill/>
            <a:miter/>
          </a:ln>
          <a:effectLst>
            <a:outerShdw sx="999" sy="999" algn="ctr" rotWithShape="0">
              <a:srgbClr val="000000"/>
            </a:outerShdw>
          </a:effectLst>
        </p:spPr>
        <p:txBody>
          <a:bodyPr wrap="square" anchor="t">
            <a:noAutofit/>
          </a:bodyPr>
          <a:lstStyle/>
          <a:p>
            <a:pPr algn="just" fontAlgn="auto">
              <a:lnSpc>
                <a:spcPct val="130000"/>
              </a:lnSpc>
              <a:spcBef>
                <a:spcPts val="0"/>
              </a:spcBef>
              <a:spcAft>
                <a:spcPts val="0"/>
              </a:spcAft>
            </a:pPr>
            <a:r>
              <a:rPr lang="en-US" altLang="zh-CN" sz="1400" dirty="0" smtClean="0"/>
              <a:t>1. </a:t>
            </a:r>
            <a:r>
              <a:rPr lang="zh-CN" altLang="en-US" sz="1400" dirty="0" smtClean="0"/>
              <a:t>掌握消化系统的组成及上、下消化道的概念；食管</a:t>
            </a:r>
            <a:r>
              <a:rPr lang="en-US" altLang="zh-CN" sz="1400" dirty="0" smtClean="0"/>
              <a:t>3</a:t>
            </a:r>
            <a:r>
              <a:rPr lang="zh-CN" altLang="en-US" sz="1400" dirty="0" smtClean="0"/>
              <a:t>处狭窄的位置及距中切牙的距离；胃的形态、位置和分部；盲肠和结肠的特征性结构；阑尾的形态和位置及阑尾根部的体表投影；肝的形态和位置；肝和胆囊底的体表投影。</a:t>
            </a:r>
            <a:endParaRPr lang="zh-CN" altLang="en-US" sz="1400" dirty="0" smtClean="0"/>
          </a:p>
          <a:p>
            <a:pPr algn="just" fontAlgn="auto">
              <a:lnSpc>
                <a:spcPct val="130000"/>
              </a:lnSpc>
              <a:spcBef>
                <a:spcPts val="0"/>
              </a:spcBef>
              <a:spcAft>
                <a:spcPts val="0"/>
              </a:spcAft>
            </a:pPr>
            <a:r>
              <a:rPr lang="en-US" altLang="zh-CN" sz="1400" dirty="0" smtClean="0"/>
              <a:t>2. </a:t>
            </a:r>
            <a:r>
              <a:rPr lang="zh-CN" altLang="en-US" sz="1400" dirty="0" smtClean="0"/>
              <a:t>熟悉舌的黏膜特征；小肠和结肠的分部；食管、胃和小肠黏膜的结构特点；输胆管道的组成。</a:t>
            </a:r>
            <a:endParaRPr lang="zh-CN" altLang="en-US" sz="1400" dirty="0" smtClean="0"/>
          </a:p>
          <a:p>
            <a:pPr algn="just" fontAlgn="auto">
              <a:lnSpc>
                <a:spcPct val="130000"/>
              </a:lnSpc>
              <a:spcBef>
                <a:spcPts val="0"/>
              </a:spcBef>
              <a:spcAft>
                <a:spcPts val="0"/>
              </a:spcAft>
            </a:pPr>
            <a:r>
              <a:rPr lang="en-US" altLang="zh-CN" sz="1400" dirty="0" smtClean="0"/>
              <a:t>3. </a:t>
            </a:r>
            <a:r>
              <a:rPr lang="zh-CN" altLang="en-US" sz="1400" dirty="0" smtClean="0"/>
              <a:t>了解胸腹部的标志线和腹部分区及腹膜与脏器的关系；消化管壁的微细结构。</a:t>
            </a:r>
            <a:endParaRPr lang="zh-CN" altLang="en-US" sz="1400" dirty="0" smtClean="0"/>
          </a:p>
        </p:txBody>
      </p:sp>
      <p:sp>
        <p:nvSpPr>
          <p:cNvPr id="5" name="文本框 22"/>
          <p:cNvSpPr txBox="1"/>
          <p:nvPr/>
        </p:nvSpPr>
        <p:spPr>
          <a:xfrm flipH="1">
            <a:off x="4458335" y="4088765"/>
            <a:ext cx="3396615"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1. </a:t>
            </a:r>
            <a:r>
              <a:rPr lang="zh-CN" altLang="en-US" dirty="0" smtClean="0"/>
              <a:t>能够概述食物的消化和营养物质的吸收过程。</a:t>
            </a:r>
            <a:endParaRPr lang="zh-CN" altLang="en-US" dirty="0" smtClean="0"/>
          </a:p>
          <a:p>
            <a:pPr algn="just" fontAlgn="auto">
              <a:lnSpc>
                <a:spcPct val="120000"/>
              </a:lnSpc>
              <a:spcBef>
                <a:spcPts val="0"/>
              </a:spcBef>
              <a:spcAft>
                <a:spcPts val="0"/>
              </a:spcAft>
            </a:pPr>
            <a:r>
              <a:rPr lang="en-US" altLang="zh-CN" dirty="0" smtClean="0"/>
              <a:t>2. </a:t>
            </a:r>
            <a:r>
              <a:rPr lang="zh-CN" altLang="en-US" dirty="0" smtClean="0"/>
              <a:t>学会在人体进行腹部四分法、九分法分区。</a:t>
            </a:r>
            <a:endParaRPr lang="zh-CN" altLang="en-US" dirty="0" smtClean="0"/>
          </a:p>
        </p:txBody>
      </p:sp>
      <p:sp>
        <p:nvSpPr>
          <p:cNvPr id="6" name="文本框 22"/>
          <p:cNvSpPr txBox="1"/>
          <p:nvPr/>
        </p:nvSpPr>
        <p:spPr>
          <a:xfrm flipH="1">
            <a:off x="8178165" y="4088765"/>
            <a:ext cx="3425190"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sym typeface="+mn-ea"/>
              </a:rPr>
              <a:t>1. </a:t>
            </a:r>
            <a:r>
              <a:rPr lang="zh-CN" altLang="en-US" dirty="0" smtClean="0">
                <a:sym typeface="+mn-ea"/>
              </a:rPr>
              <a:t>关注患者健康，引导患者养成良好饮食习惯，预防消化系统疾病的发生。</a:t>
            </a:r>
            <a:endParaRPr lang="zh-CN" altLang="en-US" dirty="0" smtClean="0">
              <a:sym typeface="+mn-ea"/>
            </a:endParaRPr>
          </a:p>
          <a:p>
            <a:pPr algn="just" fontAlgn="auto">
              <a:lnSpc>
                <a:spcPct val="120000"/>
              </a:lnSpc>
              <a:spcBef>
                <a:spcPts val="0"/>
              </a:spcBef>
              <a:spcAft>
                <a:spcPts val="0"/>
              </a:spcAft>
            </a:pPr>
            <a:r>
              <a:rPr lang="en-US" altLang="zh-CN" dirty="0" smtClean="0">
                <a:sym typeface="+mn-ea"/>
              </a:rPr>
              <a:t>2. </a:t>
            </a:r>
            <a:r>
              <a:rPr lang="zh-CN" altLang="en-US" dirty="0" smtClean="0">
                <a:sym typeface="+mn-ea"/>
              </a:rPr>
              <a:t>培养学生坚韧不拔的精神、追求真理的信念和崇尚科学的态度。</a:t>
            </a:r>
            <a:endParaRPr lang="zh-CN" altLang="en-US" dirty="0" smtClean="0">
              <a:sym typeface="+mn-ea"/>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910" y="1849120"/>
            <a:ext cx="9998710" cy="395224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食管全长有3处生理性狭窄：第1处狭窄在食管的起始处，距中切牙约15cm；第2处狭窄在食管与左主支气管交叉处，距中切牙约25cm；第3处狭窄在食管穿过膈的食管裂孔处，距中切牙约40cm。</a:t>
            </a:r>
            <a:endParaRPr lang="zh-CN" altLang="en-US" sz="2800" dirty="0"/>
          </a:p>
        </p:txBody>
      </p:sp>
      <p:sp>
        <p:nvSpPr>
          <p:cNvPr id="2" name="文本框 1"/>
          <p:cNvSpPr txBox="1"/>
          <p:nvPr/>
        </p:nvSpPr>
        <p:spPr>
          <a:xfrm>
            <a:off x="1057275" y="755650"/>
            <a:ext cx="4064000" cy="583565"/>
          </a:xfrm>
          <a:prstGeom prst="rect">
            <a:avLst/>
          </a:prstGeom>
          <a:noFill/>
        </p:spPr>
        <p:txBody>
          <a:bodyPr wrap="square" rtlCol="0">
            <a:spAutoFit/>
          </a:bodyPr>
          <a:p>
            <a:pPr algn="l">
              <a:buClrTx/>
              <a:buSzTx/>
              <a:buFontTx/>
            </a:pPr>
            <a:r>
              <a:rPr lang="en-US" altLang="zh-CN" sz="3200">
                <a:sym typeface="+mn-ea"/>
              </a:rPr>
              <a:t>(二)食管的狭窄</a:t>
            </a:r>
            <a:endParaRPr lang="zh-CN" altLang="en-US"/>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三、食管</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四、血液</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68070" y="1849120"/>
            <a:ext cx="9988550" cy="395224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食管壁形成7～10条纵行的黏膜皱襞，当食物通过时，管腔扩张皱襞随之展平。食管黏膜的上皮为复层扁平上皮，具有耐摩擦、保护作用。黏膜下层含有食管腺，其分泌的黏液经导管排入食管腔，起润滑管壁的作用。肌层，上段为骨骼肌，中段由平滑肌和骨骼肌混合排列，下段为平滑肌。外膜为纤维膜。</a:t>
            </a:r>
            <a:endParaRPr lang="zh-CN" altLang="en-US" sz="2800" dirty="0"/>
          </a:p>
        </p:txBody>
      </p:sp>
      <p:sp>
        <p:nvSpPr>
          <p:cNvPr id="2" name="文本框 1"/>
          <p:cNvSpPr txBox="1"/>
          <p:nvPr/>
        </p:nvSpPr>
        <p:spPr>
          <a:xfrm>
            <a:off x="1067435" y="694690"/>
            <a:ext cx="4497070" cy="583565"/>
          </a:xfrm>
          <a:prstGeom prst="rect">
            <a:avLst/>
          </a:prstGeom>
          <a:noFill/>
        </p:spPr>
        <p:txBody>
          <a:bodyPr wrap="square" rtlCol="0">
            <a:spAutoFit/>
          </a:bodyPr>
          <a:p>
            <a:pPr algn="l">
              <a:buClrTx/>
              <a:buSzTx/>
              <a:buFontTx/>
            </a:pPr>
            <a:r>
              <a:rPr lang="en-US" altLang="zh-CN" sz="3200">
                <a:sym typeface="+mn-ea"/>
              </a:rPr>
              <a:t>(三)食管壁的微细结构</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14095" y="1250315"/>
            <a:ext cx="4178300" cy="4684395"/>
          </a:xfrm>
          <a:prstGeom prst="rect">
            <a:avLst/>
          </a:prstGeom>
          <a:noFill/>
          <a:ln w="9525">
            <a:noFill/>
          </a:ln>
        </p:spPr>
        <p:txBody>
          <a:bodyPr wrap="square" anchor="ctr" anchorCtr="0">
            <a:noAutofit/>
          </a:bodyPr>
          <a:p>
            <a:pPr marL="342900" indent="-342900" algn="l">
              <a:buFont typeface="Arial" panose="020B0604020202020204" pitchFamily="34" charset="0"/>
              <a:buChar char="•"/>
            </a:pPr>
            <a:r>
              <a:rPr lang="zh-CN" altLang="en-US" sz="2800" dirty="0">
                <a:sym typeface="+mn-ea"/>
              </a:rPr>
              <a:t>    胃是消化管中最膨大的部分，上接食管，下续十二指肠。成人胃的容量约1500ml。胃具有容纳食物、分泌胃液和初步消化食物等功能。</a:t>
            </a:r>
            <a:r>
              <a:rPr lang="zh-CN" altLang="en-US" sz="2000" dirty="0">
                <a:sym typeface="+mn-ea"/>
              </a:rPr>
              <a:t> </a:t>
            </a:r>
            <a:endParaRPr lang="zh-CN" altLang="en-US" sz="2000" dirty="0">
              <a:latin typeface="Calibri" panose="020F0502020204030204" pitchFamily="34" charset="0"/>
            </a:endParaRPr>
          </a:p>
        </p:txBody>
      </p:sp>
      <p:pic>
        <p:nvPicPr>
          <p:cNvPr id="60420" name="图片 60419" descr="5-12胃"/>
          <p:cNvPicPr>
            <a:picLocks noChangeAspect="1"/>
          </p:cNvPicPr>
          <p:nvPr/>
        </p:nvPicPr>
        <p:blipFill>
          <a:blip r:embed="rId5"/>
          <a:stretch>
            <a:fillRect/>
          </a:stretch>
        </p:blipFill>
        <p:spPr>
          <a:xfrm>
            <a:off x="5192395" y="1576070"/>
            <a:ext cx="5723255" cy="4514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08405" y="3377565"/>
            <a:ext cx="9775190" cy="1082040"/>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胃是一个囊状器官，可分为两壁，两缘和两口。两壁即前壁和后壁。上缘凹而短，朝向右上方，称胃小弯，在胃小弯的最低处可见到一明显切迹，称角切迹,它是胃体与幽门部在胃小弯的分界。下缘凸而长，朝向左下，称胃大弯。胃的入口称贲门，接食管；出口称幽门，与十二指肠相通。</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胃可分为4部：即贲门部、胃底、胃体和幽门部。靠近贲门的部分称贲门部；位于贲门平面向左上方凸出的部分，称胃底；胃底与角切迹之间的部分，称胃体；位于角切迹与幽门之间的部分，称幽门部。在幽门部大弯侧有一不明显的浅沟，将幽门部分左侧的幽门窦和右侧的幽门管。</a:t>
            </a:r>
            <a:endParaRPr lang="zh-CN" altLang="en-US" sz="2800" dirty="0"/>
          </a:p>
        </p:txBody>
      </p:sp>
      <p:sp>
        <p:nvSpPr>
          <p:cNvPr id="2" name="文本框 1"/>
          <p:cNvSpPr txBox="1"/>
          <p:nvPr/>
        </p:nvSpPr>
        <p:spPr>
          <a:xfrm>
            <a:off x="1057275" y="791845"/>
            <a:ext cx="6096000" cy="583565"/>
          </a:xfrm>
          <a:prstGeom prst="rect">
            <a:avLst/>
          </a:prstGeom>
          <a:noFill/>
        </p:spPr>
        <p:txBody>
          <a:bodyPr wrap="square" rtlCol="0" anchor="t">
            <a:spAutoFit/>
          </a:bodyPr>
          <a:p>
            <a:pPr algn="l">
              <a:buClrTx/>
              <a:buSzTx/>
              <a:buFontTx/>
            </a:pPr>
            <a:r>
              <a:rPr lang="en-US" altLang="zh-CN" sz="3200">
                <a:sym typeface="+mn-ea"/>
              </a:rPr>
              <a:t>(一)胃的形态和分部</a:t>
            </a:r>
            <a:endParaRPr lang="en-US" altLang="zh-CN" sz="3200">
              <a:sym typeface="+mn-ea"/>
            </a:endParaRPr>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2042160"/>
            <a:ext cx="10087610" cy="277368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胃的位置随着体型、体位和充盈程度不同而变化。胃在中等充盈状态下，大部分位于左季肋区，小部分位于腹上区。胃前壁右侧邻近肝左叶；左侧与膈相邻；在剑突下方的胃前壁直接与腹前壁直接相贴，是临床胃的触诊部位。胃后壁与胰、横结肠、左肾和左肾上腺相邻。胃底与膈和脾相贴。</a:t>
            </a:r>
            <a:endParaRPr lang="zh-CN" altLang="en-US" sz="2800" dirty="0"/>
          </a:p>
        </p:txBody>
      </p:sp>
      <p:sp>
        <p:nvSpPr>
          <p:cNvPr id="2" name="文本框 1"/>
          <p:cNvSpPr txBox="1"/>
          <p:nvPr/>
        </p:nvSpPr>
        <p:spPr>
          <a:xfrm>
            <a:off x="1057275" y="689610"/>
            <a:ext cx="4064000" cy="583565"/>
          </a:xfrm>
          <a:prstGeom prst="rect">
            <a:avLst/>
          </a:prstGeom>
          <a:noFill/>
        </p:spPr>
        <p:txBody>
          <a:bodyPr wrap="square" rtlCol="0">
            <a:spAutoFit/>
          </a:bodyPr>
          <a:p>
            <a:pPr algn="l">
              <a:buClrTx/>
              <a:buSzTx/>
              <a:buFontTx/>
            </a:pPr>
            <a:r>
              <a:rPr lang="en-US" altLang="zh-CN" sz="3200">
                <a:sym typeface="+mn-ea"/>
              </a:rPr>
              <a:t>(二)胃的位置和毗邻</a:t>
            </a:r>
            <a:endParaRPr lang="en-US" altLang="zh-CN" sz="3200"/>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910" y="1849120"/>
            <a:ext cx="9998710" cy="3952240"/>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胃壁由黏膜、黏膜下层、肌层和浆膜构成。其特征性结构主要表现黏膜和肌层。</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1．黏膜  活体胃黏膜柔软，胃空虚时黏膜形成许多皱襞，充盈时皱襞减少或变低。黏膜表面有许多小窝，称胃小凹。胃小凹的底部有胃腺的开口。</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(1)上皮：为单层柱状上皮，能分泌黏液。黏液覆于胃黏膜表面，可防止胃液内的盐酸和胃蛋白酶对胃黏膜的自身消化。</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(2)固有层：内有许多管状的胃腺。按胃腺的分布部位不同，分为贲门腺、胃底腺和幽门腺3种。</a:t>
            </a:r>
            <a:endParaRPr lang="zh-CN" altLang="en-US" sz="2800" dirty="0"/>
          </a:p>
        </p:txBody>
      </p:sp>
      <p:sp>
        <p:nvSpPr>
          <p:cNvPr id="2" name="文本框 1"/>
          <p:cNvSpPr txBox="1"/>
          <p:nvPr/>
        </p:nvSpPr>
        <p:spPr>
          <a:xfrm>
            <a:off x="1057275" y="712470"/>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(三)胃壁的微细结构特点</a:t>
            </a:r>
            <a:endParaRPr lang="en-US" altLang="zh-CN" sz="3200">
              <a:sym typeface="+mn-ea"/>
            </a:endParaRPr>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41755"/>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910" y="1769745"/>
            <a:ext cx="9998710" cy="3623945"/>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1）贲门腺和幽门腺：位于贲门部和幽门部的固有层内，以分泌黏液为主。</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2）胃底腺：位于胃体和胃底的固有层内，是分泌胃液的主要腺体，它主要由主细胞和壁细胞构成。</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①主细胞（胃酶细胞）：数量较多，细胞呈柱状，细胞核呈圆形，位于细胞的基底部，细胞质嗜碱性。分泌胃蛋白酶原。</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②壁细胞(盐酸细胞)：数量较少，细胞较大，呈圆锥形或圆形，细胞核圆形，位于细胞的中央，细胞质嗜酸性。分泌盐酸及内因子。</a:t>
            </a:r>
            <a:endParaRPr lang="zh-CN" altLang="en-US" sz="2800" dirty="0"/>
          </a:p>
        </p:txBody>
      </p:sp>
      <p:sp>
        <p:nvSpPr>
          <p:cNvPr id="2"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8480" y="1102995"/>
            <a:ext cx="11059795" cy="5120005"/>
            <a:chOff x="848" y="1172"/>
            <a:chExt cx="17280" cy="7676"/>
          </a:xfrm>
        </p:grpSpPr>
        <p:sp>
          <p:nvSpPr>
            <p:cNvPr id="22" name="矩形: 圆角 1128"/>
            <p:cNvSpPr/>
            <p:nvPr>
              <p:custDataLst>
                <p:tags r:id="rId1"/>
              </p:custDataLst>
            </p:nvPr>
          </p:nvSpPr>
          <p:spPr>
            <a:xfrm>
              <a:off x="848" y="1172"/>
              <a:ext cx="17280" cy="7676"/>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1426"/>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310" y="805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4" name="文本框 3"/>
          <p:cNvSpPr txBox="1"/>
          <p:nvPr/>
        </p:nvSpPr>
        <p:spPr>
          <a:xfrm>
            <a:off x="8524875" y="2091055"/>
            <a:ext cx="635635" cy="2676525"/>
          </a:xfrm>
          <a:prstGeom prst="rect">
            <a:avLst/>
          </a:prstGeom>
          <a:noFill/>
        </p:spPr>
        <p:txBody>
          <a:bodyPr wrap="square" rtlCol="0" anchor="t">
            <a:spAutoFit/>
          </a:bodyPr>
          <a:p>
            <a:r>
              <a:rPr lang="zh-CN" altLang="en-US" sz="2800" dirty="0">
                <a:sym typeface="+mn-ea"/>
              </a:rPr>
              <a:t>胃的微细结构 </a:t>
            </a:r>
            <a:endParaRPr lang="zh-CN" altLang="en-US" sz="2800" dirty="0">
              <a:latin typeface="Arial" panose="020B0604020202020204" pitchFamily="34" charset="0"/>
              <a:sym typeface="+mn-ea"/>
            </a:endParaRPr>
          </a:p>
        </p:txBody>
      </p:sp>
      <p:sp>
        <p:nvSpPr>
          <p:cNvPr id="5" name="文本框 4"/>
          <p:cNvSpPr txBox="1"/>
          <p:nvPr/>
        </p:nvSpPr>
        <p:spPr>
          <a:xfrm>
            <a:off x="752475" y="702945"/>
            <a:ext cx="10544175" cy="398780"/>
          </a:xfrm>
          <a:prstGeom prst="rect">
            <a:avLst/>
          </a:prstGeom>
          <a:noFill/>
        </p:spPr>
        <p:txBody>
          <a:bodyPr wrap="square" rtlCol="0" anchor="t">
            <a:spAutoFit/>
          </a:bodyPr>
          <a:p>
            <a:endParaRPr lang="zh-CN" altLang="en-US" sz="2000" dirty="0">
              <a:latin typeface="Arial" panose="020B0604020202020204" pitchFamily="34" charset="0"/>
              <a:cs typeface="Times New Roman" panose="02020603050405020304" pitchFamily="18" charset="0"/>
              <a:sym typeface="+mn-ea"/>
            </a:endParaRPr>
          </a:p>
        </p:txBody>
      </p:sp>
      <p:pic>
        <p:nvPicPr>
          <p:cNvPr id="65540" name="图片 65539" descr="5-13"/>
          <p:cNvPicPr>
            <a:picLocks noChangeAspect="1"/>
          </p:cNvPicPr>
          <p:nvPr/>
        </p:nvPicPr>
        <p:blipFill>
          <a:blip r:embed="rId4"/>
          <a:stretch>
            <a:fillRect/>
          </a:stretch>
        </p:blipFill>
        <p:spPr>
          <a:xfrm>
            <a:off x="1903730" y="1152525"/>
            <a:ext cx="5892165" cy="4975225"/>
          </a:xfrm>
          <a:prstGeom prst="rect">
            <a:avLst/>
          </a:prstGeom>
          <a:noFill/>
          <a:ln w="9525">
            <a:noFill/>
          </a:ln>
        </p:spPr>
      </p:pic>
      <p:sp>
        <p:nvSpPr>
          <p:cNvPr id="6"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910" y="1849120"/>
            <a:ext cx="9998710" cy="384302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厚而发达，分内斜、中环、外纵3层平滑肌。在幽门处环形肌增厚，形成幽门括约肌，有延缓胃内容物排空和防止肠内容物反流至胃的作用。</a:t>
            </a:r>
            <a:endParaRPr lang="zh-CN" altLang="en-US" sz="2800" dirty="0"/>
          </a:p>
        </p:txBody>
      </p:sp>
      <p:sp>
        <p:nvSpPr>
          <p:cNvPr id="2" name="文本框 1"/>
          <p:cNvSpPr txBox="1"/>
          <p:nvPr/>
        </p:nvSpPr>
        <p:spPr>
          <a:xfrm>
            <a:off x="1588135" y="2574290"/>
            <a:ext cx="6096000" cy="521970"/>
          </a:xfrm>
          <a:prstGeom prst="rect">
            <a:avLst/>
          </a:prstGeom>
          <a:noFill/>
        </p:spPr>
        <p:txBody>
          <a:bodyPr wrap="square" rtlCol="0" anchor="t">
            <a:spAutoFit/>
          </a:bodyPr>
          <a:p>
            <a:pPr marL="0" marR="0" lvl="0" indent="266700" algn="l" defTabSz="914400" rtl="0" eaLnBrk="0" fontAlgn="base" latinLnBrk="0" hangingPunct="0">
              <a:lnSpc>
                <a:spcPct val="100000"/>
              </a:lnSpc>
              <a:spcBef>
                <a:spcPct val="0"/>
              </a:spcBef>
              <a:spcAft>
                <a:spcPct val="0"/>
              </a:spcAft>
              <a:buClrTx/>
              <a:buSzTx/>
              <a:buFontTx/>
              <a:buNone/>
              <a:tabLst>
                <a:tab pos="638175" algn="l"/>
              </a:tabLst>
              <a:defRPr/>
            </a:pPr>
            <a:r>
              <a:rPr lang="en-US" altLang="zh-CN" sz="2800">
                <a:sym typeface="+mn-ea"/>
              </a:rPr>
              <a:t>2</a:t>
            </a:r>
            <a:r>
              <a:rPr lang="zh-CN" altLang="en-US" sz="2800" dirty="0">
                <a:sym typeface="+mn-ea"/>
              </a:rPr>
              <a:t>．肌层</a:t>
            </a:r>
            <a:endParaRPr lang="zh-CN" altLang="en-US" sz="2800" noProof="0" dirty="0" smtClean="0">
              <a:ln>
                <a:noFill/>
              </a:ln>
              <a:effectLst/>
              <a:uLnTx/>
              <a:uFillTx/>
              <a:latin typeface="+mn-ea"/>
              <a:cs typeface="Times New Roman" panose="02020603050405020304" pitchFamily="18" charset="0"/>
              <a:sym typeface="+mn-ea"/>
            </a:endParaRPr>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四、胃</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17348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2055495"/>
            <a:ext cx="9999345" cy="2592705"/>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小肠是消化管各段中最长的一段，也是进行消化吸收的主要场所。成人长约5～7 m，盘曲在腹腔的中下部，上起幽门，下续盲肠，分为十二指肠、空肠和回肠3部分。</a:t>
            </a:r>
            <a:endParaRPr lang="zh-CN" altLang="en-US" sz="2800" kern="1200" dirty="0">
              <a:solidFill>
                <a:schemeClr val="tx1"/>
              </a:solidFill>
              <a:latin typeface="+mn-lt"/>
              <a:ea typeface="+mn-ea"/>
              <a:cs typeface="+mn-cs"/>
            </a:endParaRPr>
          </a:p>
          <a:p>
            <a:pPr algn="l">
              <a:buClrTx/>
              <a:buSzTx/>
              <a:buFontTx/>
            </a:pPr>
            <a:r>
              <a:rPr lang="en-US" altLang="zh-CN" sz="2800" dirty="0">
                <a:sym typeface="+mn-ea"/>
              </a:rPr>
              <a:t>    </a:t>
            </a:r>
            <a:r>
              <a:rPr lang="zh-CN" altLang="en-US" sz="2800" dirty="0">
                <a:sym typeface="+mn-ea"/>
              </a:rPr>
              <a:t>(一)十二指肠</a:t>
            </a:r>
            <a:endParaRPr lang="zh-CN" altLang="en-US" sz="2800" kern="1200" dirty="0">
              <a:solidFill>
                <a:schemeClr val="tx1"/>
              </a:solidFill>
              <a:latin typeface="+mn-lt"/>
              <a:ea typeface="+mn-ea"/>
              <a:cs typeface="+mn-cs"/>
            </a:endParaRPr>
          </a:p>
          <a:p>
            <a:pPr algn="l">
              <a:buClrTx/>
              <a:buSzTx/>
              <a:buFontTx/>
            </a:pPr>
            <a:r>
              <a:rPr lang="zh-CN" altLang="en-US" sz="2800" dirty="0">
                <a:sym typeface="+mn-ea"/>
              </a:rPr>
              <a:t>十二指肠为小肠的起始段，成人长约25 cm，呈“C”形包绕胰头，可分为上部、降部、水平部和升部4部分。</a:t>
            </a:r>
            <a:r>
              <a:rPr lang="zh-CN" altLang="en-US" sz="2000" dirty="0">
                <a:sym typeface="+mn-ea"/>
              </a:rPr>
              <a:t> </a:t>
            </a: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779905"/>
            <a:ext cx="9775190" cy="82486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1057275" y="791845"/>
            <a:ext cx="6096000" cy="583565"/>
          </a:xfrm>
          <a:prstGeom prst="rect">
            <a:avLst/>
          </a:prstGeom>
          <a:noFill/>
        </p:spPr>
        <p:txBody>
          <a:bodyPr wrap="square" rtlCol="0" anchor="t">
            <a:spAutoFit/>
          </a:bodyPr>
          <a:p>
            <a:pPr algn="l">
              <a:buClrTx/>
              <a:buSzTx/>
              <a:buFontTx/>
            </a:pPr>
            <a:r>
              <a:rPr lang="en-US" altLang="zh-CN" sz="3200">
                <a:sym typeface="+mn-ea"/>
              </a:rPr>
              <a:t>胆道、十二指肠、胰 </a:t>
            </a:r>
            <a:endParaRPr lang="en-US" altLang="zh-CN" sz="3200">
              <a:sym typeface="+mn-ea"/>
            </a:endParaRPr>
          </a:p>
        </p:txBody>
      </p:sp>
      <p:pic>
        <p:nvPicPr>
          <p:cNvPr id="68612" name="图片 68611" descr="5-14"/>
          <p:cNvPicPr>
            <a:picLocks noChangeAspect="1"/>
          </p:cNvPicPr>
          <p:nvPr/>
        </p:nvPicPr>
        <p:blipFill>
          <a:blip r:embed="rId4"/>
          <a:srcRect r="3482"/>
          <a:stretch>
            <a:fillRect/>
          </a:stretch>
        </p:blipFill>
        <p:spPr>
          <a:xfrm>
            <a:off x="1682750" y="1396365"/>
            <a:ext cx="8747760" cy="4881245"/>
          </a:xfrm>
          <a:prstGeom prst="rect">
            <a:avLst/>
          </a:prstGeom>
          <a:noFill/>
          <a:ln w="9525">
            <a:noFill/>
          </a:ln>
        </p:spPr>
      </p:pic>
      <p:sp>
        <p:nvSpPr>
          <p:cNvPr id="4"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0490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6640" y="1697355"/>
            <a:ext cx="9999980" cy="3952240"/>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1．上部  起自幽门，斜向右后方，至胆囊颈附近转向下移行为降部，转折处为十二指肠上曲。上部与幽门相接的近端肠管，壁薄腔大，黏膜光滑无皱襞，称十二指肠球，是十二指肠溃疡好发部位。</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2．降部  沿第1-3腰椎的右侧下降，达第3腰椎水平急转向左续于水平部。降部后内侧壁上有一纵行皱襞，纵襞下端的突起，称十二指肠大乳头，是胆总管和胰管共同开口处。</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3．水平部  在3腰椎前面横行向左，至腹主动脉前移行为升部。</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4．升部  斜向左上方，至第2腰椎左侧急转向前下，移行于空肠，转折处，称十二指肠空肠曲，被十二指肠悬肌固定于腹后壁。</a:t>
            </a:r>
            <a:endParaRPr lang="zh-CN" altLang="en-US" sz="2800" dirty="0"/>
          </a:p>
        </p:txBody>
      </p:sp>
      <p:sp>
        <p:nvSpPr>
          <p:cNvPr id="2"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98805" y="1345565"/>
            <a:ext cx="10983595" cy="444182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122680" y="1958340"/>
            <a:ext cx="9507855" cy="294132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空肠和回肠在腹腔内迂曲盘旋形成小肠袢，借肠系膜连于腹后壁，是活动度最大的肠管。空肠上端起自十二指肠空肠曲，回肠下端接盲肠。空、回肠之间无明显界线，两者的主要区别。</a:t>
            </a:r>
            <a:endParaRPr lang="zh-CN" altLang="en-US" sz="2800" dirty="0"/>
          </a:p>
        </p:txBody>
      </p:sp>
      <p:sp>
        <p:nvSpPr>
          <p:cNvPr id="2" name="文本框 1"/>
          <p:cNvSpPr txBox="1"/>
          <p:nvPr/>
        </p:nvSpPr>
        <p:spPr>
          <a:xfrm>
            <a:off x="1057275" y="706755"/>
            <a:ext cx="4064000" cy="583565"/>
          </a:xfrm>
          <a:prstGeom prst="rect">
            <a:avLst/>
          </a:prstGeom>
          <a:noFill/>
        </p:spPr>
        <p:txBody>
          <a:bodyPr wrap="square" rtlCol="0">
            <a:spAutoFit/>
          </a:bodyPr>
          <a:p>
            <a:pPr algn="l">
              <a:buClrTx/>
              <a:buSzTx/>
              <a:buFontTx/>
            </a:pPr>
            <a:r>
              <a:rPr lang="en-US" altLang="zh-CN" sz="3200">
                <a:sym typeface="+mn-ea"/>
              </a:rPr>
              <a:t>(二)空肠和回肠</a:t>
            </a:r>
            <a:endParaRPr lang="zh-CN" altLang="en-US"/>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5059680" cy="375412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1057275" y="694690"/>
            <a:ext cx="6096000" cy="583565"/>
          </a:xfrm>
          <a:prstGeom prst="rect">
            <a:avLst/>
          </a:prstGeom>
          <a:noFill/>
        </p:spPr>
        <p:txBody>
          <a:bodyPr wrap="square" rtlCol="0" anchor="t">
            <a:spAutoFit/>
          </a:bodyPr>
          <a:p>
            <a:pPr eaLnBrk="0" hangingPunct="0"/>
            <a:r>
              <a:rPr lang="en-US" altLang="zh-CN" sz="3200">
                <a:sym typeface="+mn-ea"/>
              </a:rPr>
              <a:t>空肠与回肠的比较</a:t>
            </a:r>
            <a:r>
              <a:rPr lang="zh-CN" altLang="en-US" sz="2000" dirty="0">
                <a:sym typeface="+mn-ea"/>
              </a:rPr>
              <a:t> </a:t>
            </a:r>
            <a:endParaRPr lang="zh-CN" altLang="zh-CN" sz="2000" dirty="0">
              <a:latin typeface="Arial" panose="020B0604020202020204" pitchFamily="34" charset="0"/>
              <a:sym typeface="+mn-ea"/>
            </a:endParaRPr>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71683" name="文本占位符 71682"/>
          <p:cNvPicPr>
            <a:picLocks noGrp="1" noChangeAspect="1"/>
          </p:cNvPicPr>
          <p:nvPr>
            <p:ph type="body" idx="1"/>
          </p:nvPr>
        </p:nvPicPr>
        <p:blipFill>
          <a:blip r:embed="rId5"/>
          <a:stretch>
            <a:fillRect/>
          </a:stretch>
        </p:blipFill>
        <p:spPr>
          <a:xfrm>
            <a:off x="1942465" y="1751330"/>
            <a:ext cx="8229600" cy="4525963"/>
          </a:xfr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950" y="1317625"/>
            <a:ext cx="11153140" cy="512762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47750" y="1316990"/>
            <a:ext cx="10059670" cy="4987925"/>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1．皱襞  小肠腔面可见许多由黏膜和部分黏膜下层共同向肠腔折叠而成的有环行皱襞。空肠的环状襞高而密，回肠的环状襞逐渐变得低而稀疏。</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2．绒毛  小肠黏膜表面有许多细小的指状突起，由黏膜上皮和固有层突向肠腔形成，称绒毛，为小肠的特有结构。绒毛表面为单层柱状上皮，其间夹有杯状细胞。绒毛的中轴为固有层，其中1～2条纵行的、以盲端起始的毛细淋巴管，称中央乳糜管，中央乳糜管周围有丰富的毛细血管网和散在的平滑肌纤维，平滑肌纤维收缩可推动淋巴和血液的运行。环形皱襞、绒毛和微绒毛显著地增加了小肠黏膜表面的吸收面积。</a:t>
            </a:r>
            <a:endParaRPr lang="zh-CN" altLang="en-US" sz="2800" dirty="0"/>
          </a:p>
        </p:txBody>
      </p:sp>
      <p:sp>
        <p:nvSpPr>
          <p:cNvPr id="2" name="文本框 1"/>
          <p:cNvSpPr txBox="1"/>
          <p:nvPr/>
        </p:nvSpPr>
        <p:spPr>
          <a:xfrm>
            <a:off x="1019810" y="690245"/>
            <a:ext cx="6139180" cy="583565"/>
          </a:xfrm>
          <a:prstGeom prst="rect">
            <a:avLst/>
          </a:prstGeom>
          <a:noFill/>
        </p:spPr>
        <p:txBody>
          <a:bodyPr wrap="square" rtlCol="0">
            <a:spAutoFit/>
          </a:bodyPr>
          <a:p>
            <a:pPr algn="l">
              <a:buClrTx/>
              <a:buSzTx/>
              <a:buFontTx/>
            </a:pPr>
            <a:r>
              <a:rPr lang="en-US" altLang="zh-CN" sz="3200">
                <a:sym typeface="+mn-ea"/>
              </a:rPr>
              <a:t>(三)小肠黏膜的微细结构特点</a:t>
            </a:r>
            <a:endParaRPr lang="zh-CN" altLang="en-US"/>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849120"/>
            <a:ext cx="9507220" cy="3027680"/>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endParaRPr lang="zh-CN" altLang="en-US" sz="2000" dirty="0">
              <a:latin typeface="Calibri" panose="020F0502020204030204" pitchFamily="34" charset="0"/>
            </a:endParaRPr>
          </a:p>
        </p:txBody>
      </p:sp>
      <p:sp>
        <p:nvSpPr>
          <p:cNvPr id="2" name="文本框 1"/>
          <p:cNvSpPr txBox="1"/>
          <p:nvPr/>
        </p:nvSpPr>
        <p:spPr>
          <a:xfrm>
            <a:off x="1057275" y="706120"/>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小肠绒毛微细结构 </a:t>
            </a:r>
            <a:endParaRPr lang="en-US" altLang="zh-CN" sz="3200">
              <a:sym typeface="+mn-ea"/>
            </a:endParaRPr>
          </a:p>
        </p:txBody>
      </p:sp>
      <p:pic>
        <p:nvPicPr>
          <p:cNvPr id="73732" name="图片 73731" descr="5-15"/>
          <p:cNvPicPr>
            <a:picLocks noChangeAspect="1"/>
          </p:cNvPicPr>
          <p:nvPr/>
        </p:nvPicPr>
        <p:blipFill>
          <a:blip r:embed="rId4"/>
          <a:stretch>
            <a:fillRect/>
          </a:stretch>
        </p:blipFill>
        <p:spPr>
          <a:xfrm>
            <a:off x="1266825" y="1411605"/>
            <a:ext cx="9274810" cy="5006975"/>
          </a:xfrm>
          <a:prstGeom prst="rect">
            <a:avLst/>
          </a:prstGeom>
          <a:noFill/>
          <a:ln w="9525">
            <a:noFill/>
          </a:ln>
        </p:spPr>
      </p:pic>
      <p:sp>
        <p:nvSpPr>
          <p:cNvPr id="4"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380" y="1044575"/>
            <a:ext cx="11141710" cy="540067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1560" y="1520825"/>
            <a:ext cx="10056495" cy="4448175"/>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3．小肠腺  是位于固有层内的管状腺，开口于相邻肠绒毛根部之间。肠腺的细胞有柱状细胞、杯状细胞和潘氏细胞等。柱状细胞是肠腺中数量最多的一种细胞，能分泌多种消化酶；腺底部的潘氏细胞能分泌溶菌酶。</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4．淋巴组织  固有层中有弥散淋巴组织或孤立淋巴小结，其中回肠壁内的淋巴小结多聚集成集合淋巴滤泡。小肠淋巴组织具有产生淋巴细胞、吞噬病菌等防御功能。</a:t>
            </a:r>
            <a:endParaRPr lang="zh-CN" altLang="en-US" sz="2800" dirty="0"/>
          </a:p>
        </p:txBody>
      </p:sp>
      <p:sp>
        <p:nvSpPr>
          <p:cNvPr id="2"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五、小肠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1755"/>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6640" y="1779905"/>
            <a:ext cx="10000615" cy="339598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大肠起自回肠末端，止于肛门，全长约1.5m，分为盲肠、阑尾、结肠、直肠和肛管。大肠的主要功能是吸收水分，分泌黏液，使食物残渣形成粪便排出体外。</a:t>
            </a:r>
            <a:endParaRPr lang="zh-CN" altLang="en-US" sz="2800" kern="1200" dirty="0">
              <a:solidFill>
                <a:schemeClr val="tx1"/>
              </a:solidFill>
              <a:latin typeface="+mn-lt"/>
              <a:ea typeface="+mn-ea"/>
              <a:cs typeface="+mn-cs"/>
            </a:endParaRPr>
          </a:p>
          <a:p>
            <a:pPr algn="l">
              <a:buClrTx/>
              <a:buSzTx/>
              <a:buFontTx/>
            </a:pPr>
            <a:r>
              <a:rPr lang="en-US" altLang="zh-CN" sz="2800" dirty="0">
                <a:sym typeface="+mn-ea"/>
              </a:rPr>
              <a:t>    </a:t>
            </a:r>
            <a:r>
              <a:rPr lang="zh-CN" altLang="en-US" sz="2800" dirty="0">
                <a:sym typeface="+mn-ea"/>
              </a:rPr>
              <a:t>盲肠和结肠表面具有3种特征性结构，即结肠带、结肠袋和肠脂垂：①结肠带：有3条，由肠壁的纵行肌增厚而成，沿肠管的纵轴平行排列；②结肠袋：是肠管形成许多由横沟隔开的囊状突出；③肠脂垂：是沿结肠带两侧分布的许多大小不等脂肪突起。</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692150"/>
            <a:ext cx="4814570" cy="646430"/>
          </a:xfrm>
          <a:prstGeom prst="rect">
            <a:avLst/>
          </a:prstGeom>
          <a:noFill/>
          <a:ln w="9525">
            <a:noFill/>
          </a:ln>
        </p:spPr>
        <p:txBody>
          <a:bodyPr wrap="square" anchor="ctr" anchorCtr="0">
            <a:noAutofit/>
          </a:bodyPr>
          <a:p>
            <a:pPr marL="0" marR="0" lvl="0" indent="0" algn="l" defTabSz="914400" rtl="0" eaLnBrk="0" fontAlgn="base" latinLnBrk="0" hangingPunct="0">
              <a:lnSpc>
                <a:spcPct val="100000"/>
              </a:lnSpc>
              <a:spcBef>
                <a:spcPct val="0"/>
              </a:spcBef>
              <a:spcAft>
                <a:spcPct val="0"/>
              </a:spcAft>
              <a:buClrTx/>
              <a:buSzTx/>
              <a:buFontTx/>
              <a:buNone/>
              <a:tabLst>
                <a:tab pos="723900" algn="l"/>
              </a:tabLst>
              <a:defRPr/>
            </a:pPr>
            <a:r>
              <a:rPr lang="zh-CN" altLang="en-US" sz="2800" dirty="0">
                <a:sym typeface="+mn-ea"/>
              </a:rPr>
              <a:t>结肠的特征性结构 </a:t>
            </a:r>
            <a:endParaRPr lang="zh-CN" altLang="en-US" sz="2800" dirty="0">
              <a:latin typeface="Calibri" panose="020F0502020204030204" pitchFamily="34" charset="0"/>
              <a:sym typeface="+mn-ea"/>
            </a:endParaRPr>
          </a:p>
        </p:txBody>
      </p:sp>
      <p:pic>
        <p:nvPicPr>
          <p:cNvPr id="76804" name="图片 76803" descr="5-16"/>
          <p:cNvPicPr>
            <a:picLocks noChangeAspect="1"/>
          </p:cNvPicPr>
          <p:nvPr/>
        </p:nvPicPr>
        <p:blipFill>
          <a:blip r:embed="rId4"/>
          <a:srcRect r="1616"/>
          <a:stretch>
            <a:fillRect/>
          </a:stretch>
        </p:blipFill>
        <p:spPr>
          <a:xfrm>
            <a:off x="1701800" y="1448435"/>
            <a:ext cx="8788400" cy="4980940"/>
          </a:xfrm>
          <a:prstGeom prst="rect">
            <a:avLst/>
          </a:prstGeom>
          <a:noFill/>
          <a:ln w="9525">
            <a:noFill/>
          </a:ln>
        </p:spPr>
      </p:pic>
      <p:sp>
        <p:nvSpPr>
          <p:cNvPr id="2"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497965"/>
            <a:ext cx="10972800" cy="425577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112010"/>
            <a:ext cx="9507220" cy="302768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盲肠是大肠的起始段，约6～8 cm长，位于右髂窝内，下端呈盲囊状，左接回肠，向上与升结肠相续。回肠末端开口于盲肠，其开口处有上、下两片唇样黏膜皱襞，称回盲瓣。此瓣既可控制小肠内容物进入盲肠的速度，又可防止大肠内容物逆流到回肠。</a:t>
            </a:r>
            <a:endParaRPr lang="zh-CN" altLang="en-US" sz="2800" dirty="0"/>
          </a:p>
        </p:txBody>
      </p:sp>
      <p:sp>
        <p:nvSpPr>
          <p:cNvPr id="2" name="文本框 1"/>
          <p:cNvSpPr txBox="1"/>
          <p:nvPr/>
        </p:nvSpPr>
        <p:spPr>
          <a:xfrm>
            <a:off x="1057275" y="694055"/>
            <a:ext cx="4064000" cy="583565"/>
          </a:xfrm>
          <a:prstGeom prst="rect">
            <a:avLst/>
          </a:prstGeom>
          <a:noFill/>
        </p:spPr>
        <p:txBody>
          <a:bodyPr wrap="square" rtlCol="0">
            <a:spAutoFit/>
          </a:bodyPr>
          <a:p>
            <a:pPr algn="l">
              <a:buClrTx/>
              <a:buSzTx/>
              <a:buFontTx/>
            </a:pPr>
            <a:r>
              <a:rPr lang="en-US" altLang="zh-CN" sz="3200">
                <a:sym typeface="+mn-ea"/>
              </a:rPr>
              <a:t>(一)盲肠</a:t>
            </a:r>
            <a:endParaRPr lang="zh-CN" altLang="en-US"/>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0770" y="772160"/>
            <a:ext cx="9839325" cy="4105275"/>
          </a:xfrm>
          <a:prstGeom prst="rect">
            <a:avLst/>
          </a:prstGeom>
          <a:noFill/>
        </p:spPr>
        <p:txBody>
          <a:bodyPr wrap="square" rtlCol="0" anchor="ctr" anchorCtr="0">
            <a:noAutofit/>
          </a:bodyPr>
          <a:p>
            <a:pPr indent="266700" algn="l" eaLnBrk="0" hangingPunct="0"/>
            <a:r>
              <a:rPr lang="en-US" altLang="zh-CN" sz="2800" dirty="0">
                <a:latin typeface="Arial" panose="020B0604020202020204" pitchFamily="34" charset="0"/>
                <a:cs typeface="Times New Roman" panose="02020603050405020304" pitchFamily="18" charset="0"/>
                <a:sym typeface="+mn-ea"/>
              </a:rPr>
              <a:t>    </a:t>
            </a:r>
            <a:r>
              <a:rPr lang="zh-CN" altLang="en-US" sz="3200" dirty="0">
                <a:latin typeface="Arial" panose="020B0604020202020204" pitchFamily="34" charset="0"/>
                <a:cs typeface="Times New Roman" panose="02020603050405020304" pitchFamily="18" charset="0"/>
                <a:sym typeface="+mn-ea"/>
              </a:rPr>
              <a:t>一、消化系统的组成</a:t>
            </a:r>
            <a:endParaRPr lang="zh-CN" altLang="en-US" sz="3200" dirty="0">
              <a:latin typeface="Arial" panose="020B0604020202020204" pitchFamily="34" charset="0"/>
              <a:cs typeface="Times New Roman" panose="02020603050405020304" pitchFamily="18" charset="0"/>
              <a:sym typeface="+mn-ea"/>
            </a:endParaRPr>
          </a:p>
          <a:p>
            <a:pPr indent="266700" algn="l" eaLnBrk="0" hangingPunct="0"/>
            <a:endParaRPr lang="zh-CN" altLang="en-US" sz="2800" dirty="0">
              <a:latin typeface="Arial" panose="020B0604020202020204" pitchFamily="34" charset="0"/>
              <a:cs typeface="Times New Roman" panose="02020603050405020304" pitchFamily="18" charset="0"/>
              <a:sym typeface="+mn-ea"/>
            </a:endParaRPr>
          </a:p>
          <a:p>
            <a:pPr indent="266700" algn="l" eaLnBrk="0" hangingPunct="0"/>
            <a:r>
              <a:rPr lang="en-US" altLang="zh-CN" sz="2800" dirty="0">
                <a:latin typeface="Arial" panose="020B0604020202020204" pitchFamily="34" charset="0"/>
                <a:cs typeface="Times New Roman" panose="02020603050405020304" pitchFamily="18" charset="0"/>
                <a:sym typeface="+mn-ea"/>
              </a:rPr>
              <a:t>    </a:t>
            </a:r>
            <a:r>
              <a:rPr lang="zh-CN" altLang="en-US" sz="2800" dirty="0">
                <a:latin typeface="Arial" panose="020B0604020202020204" pitchFamily="34" charset="0"/>
                <a:cs typeface="Times New Roman" panose="02020603050405020304" pitchFamily="18" charset="0"/>
                <a:sym typeface="+mn-ea"/>
              </a:rPr>
              <a:t>消化系统包括消化管和消化腺两部分。</a:t>
            </a:r>
            <a:endParaRPr lang="zh-CN" altLang="en-US" sz="2800" dirty="0">
              <a:latin typeface="Arial" panose="020B0604020202020204" pitchFamily="34" charset="0"/>
              <a:cs typeface="Times New Roman" panose="02020603050405020304" pitchFamily="18" charset="0"/>
              <a:sym typeface="+mn-ea"/>
            </a:endParaRPr>
          </a:p>
          <a:p>
            <a:pPr indent="266700" algn="l" eaLnBrk="0" hangingPunct="0"/>
            <a:r>
              <a:rPr lang="en-US" altLang="zh-CN" sz="2800" dirty="0">
                <a:latin typeface="Arial" panose="020B0604020202020204" pitchFamily="34" charset="0"/>
                <a:cs typeface="Times New Roman" panose="02020603050405020304" pitchFamily="18" charset="0"/>
                <a:sym typeface="+mn-ea"/>
              </a:rPr>
              <a:t>    </a:t>
            </a:r>
            <a:r>
              <a:rPr lang="zh-CN" altLang="en-US" sz="2800" dirty="0">
                <a:latin typeface="Arial" panose="020B0604020202020204" pitchFamily="34" charset="0"/>
                <a:cs typeface="Times New Roman" panose="02020603050405020304" pitchFamily="18" charset="0"/>
                <a:sym typeface="+mn-ea"/>
              </a:rPr>
              <a:t>消化系统包括消化管和消化腺两部分消化管是从口腔到肛门的一条连续性管道，自上而下依次为：口腔、咽、食管、胃、小肠（十二指肠、空肠、回肠）和大肠（盲肠、阑尾、结肠、直肠、肛管）。在临床上通常将口腔到十二指肠的这段消化管，称为上消化道；空肠及以下的消化管，称为下消化道。消化腺包括大消化腺和小消化腺，主要功能是分泌消化液。大消化腺位于消化管壁外，如肝和胰；小消化腺位于消化管壁内，如胃腺和肠腺等。</a:t>
            </a:r>
            <a:endParaRPr lang="zh-CN" altLang="en-US" sz="2800" dirty="0">
              <a:latin typeface="Arial" panose="020B0604020202020204" pitchFamily="34" charset="0"/>
              <a:cs typeface="Times New Roman" panose="02020603050405020304" pitchFamily="18" charset="0"/>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88010" y="1318895"/>
            <a:ext cx="10994390" cy="495871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6640" y="2558415"/>
            <a:ext cx="9999345" cy="2266315"/>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阑尾为一蚓状盲管，根部连于盲肠的后内侧壁，末端游离，长约6～8 cm。阑尾多位于右髂窝内，其末端游离，位置变化较大，但根部的位置较恒定，在3条结肠带的汇合处。阑尾根部的体表投影位于脐与右髂前上棘连线的中、外1/3交点处，称麦氏点。</a:t>
            </a:r>
            <a:endParaRPr lang="zh-CN" altLang="en-US" sz="2800" dirty="0"/>
          </a:p>
        </p:txBody>
      </p:sp>
      <p:sp>
        <p:nvSpPr>
          <p:cNvPr id="2" name="文本框 1"/>
          <p:cNvSpPr txBox="1"/>
          <p:nvPr/>
        </p:nvSpPr>
        <p:spPr>
          <a:xfrm>
            <a:off x="1057275" y="694055"/>
            <a:ext cx="4064000" cy="583565"/>
          </a:xfrm>
          <a:prstGeom prst="rect">
            <a:avLst/>
          </a:prstGeom>
          <a:noFill/>
        </p:spPr>
        <p:txBody>
          <a:bodyPr wrap="square" rtlCol="0">
            <a:spAutoFit/>
          </a:bodyPr>
          <a:p>
            <a:pPr algn="l">
              <a:buClrTx/>
              <a:buSzTx/>
              <a:buFontTx/>
            </a:pPr>
            <a:r>
              <a:rPr lang="en-US" altLang="zh-CN" sz="3200">
                <a:sym typeface="+mn-ea"/>
              </a:rPr>
              <a:t>(二)阑尾</a:t>
            </a:r>
            <a:endParaRPr lang="zh-CN" altLang="en-US"/>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10490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1936115"/>
            <a:ext cx="2420620" cy="2940685"/>
          </a:xfrm>
          <a:prstGeom prst="rect">
            <a:avLst/>
          </a:prstGeom>
          <a:noFill/>
          <a:ln w="9525">
            <a:noFill/>
          </a:ln>
        </p:spPr>
        <p:txBody>
          <a:bodyPr wrap="square" anchor="ctr" anchorCtr="0">
            <a:noAutofit/>
          </a:bodyPr>
          <a:p>
            <a:pPr marL="0" marR="0" lvl="0" indent="266700" algn="l" defTabSz="914400" rtl="0" eaLnBrk="0" fontAlgn="base" latinLnBrk="0" hangingPunct="0">
              <a:lnSpc>
                <a:spcPct val="100000"/>
              </a:lnSpc>
              <a:spcBef>
                <a:spcPct val="0"/>
              </a:spcBef>
              <a:spcAft>
                <a:spcPct val="0"/>
              </a:spcAft>
              <a:buClrTx/>
              <a:buSzTx/>
              <a:buFontTx/>
              <a:buNone/>
              <a:defRPr/>
            </a:pPr>
            <a:r>
              <a:rPr lang="zh-CN" altLang="en-US" sz="2800" dirty="0">
                <a:sym typeface="+mn-ea"/>
              </a:rPr>
              <a:t>盲肠和阑尾 </a:t>
            </a:r>
            <a:endParaRPr lang="zh-CN" altLang="en-US" sz="2800" dirty="0">
              <a:latin typeface="Calibri" panose="020F0502020204030204" pitchFamily="34" charset="0"/>
              <a:sym typeface="+mn-ea"/>
            </a:endParaRPr>
          </a:p>
        </p:txBody>
      </p:sp>
      <p:pic>
        <p:nvPicPr>
          <p:cNvPr id="79876" name="图片 79875" descr="5-17"/>
          <p:cNvPicPr>
            <a:picLocks noChangeAspect="1"/>
          </p:cNvPicPr>
          <p:nvPr/>
        </p:nvPicPr>
        <p:blipFill>
          <a:blip r:embed="rId4"/>
          <a:stretch>
            <a:fillRect/>
          </a:stretch>
        </p:blipFill>
        <p:spPr>
          <a:xfrm>
            <a:off x="3783965" y="1497330"/>
            <a:ext cx="7497445" cy="4144645"/>
          </a:xfrm>
          <a:prstGeom prst="rect">
            <a:avLst/>
          </a:prstGeom>
          <a:noFill/>
          <a:ln w="9525">
            <a:noFill/>
          </a:ln>
        </p:spPr>
      </p:pic>
      <p:sp>
        <p:nvSpPr>
          <p:cNvPr id="2" name="Title 6"/>
          <p:cNvSpPr txBox="1"/>
          <p:nvPr>
            <p:custDataLst>
              <p:tags r:id="rId5"/>
            </p:custDataLst>
          </p:nvPr>
        </p:nvSpPr>
        <p:spPr>
          <a:xfrm>
            <a:off x="231407" y="87859"/>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7275" y="1689735"/>
            <a:ext cx="9999980" cy="4081145"/>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结肠围绕在空场和回肠的周围，始于盲肠，终于直肠。可分为升结肠、横结肠、降结肠和乙状结肠4部分 。</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1．升结肠  起自盲肠上端，沿右侧腹后壁上行至肝右叶下方，向左转折形成结肠右曲，移行为横结肠。</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2．横结肠  起自结肠右曲，走向左侧至脾脏下方，向下转折形成结肠左曲，移行为降结肠。</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3．降结肠  起自结肠左曲，沿左侧腹后壁下行，至左髂嵴处移行为乙状结肠。</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4．乙状结肠  呈“乙”字形，在左髂嵴处接降结肠，沿左髂窝入盆腔，至第3骶椎平面移行为直肠。</a:t>
            </a:r>
            <a:endParaRPr lang="zh-CN" altLang="en-US" sz="2800" dirty="0"/>
          </a:p>
        </p:txBody>
      </p:sp>
      <p:sp>
        <p:nvSpPr>
          <p:cNvPr id="2" name="文本框 1"/>
          <p:cNvSpPr txBox="1"/>
          <p:nvPr/>
        </p:nvSpPr>
        <p:spPr>
          <a:xfrm>
            <a:off x="1057275" y="694690"/>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(三)结肠</a:t>
            </a:r>
            <a:endParaRPr lang="en-US" altLang="zh-CN" sz="3200">
              <a:sym typeface="+mn-ea"/>
            </a:endParaRPr>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056640" y="2089785"/>
            <a:ext cx="9999345" cy="3681095"/>
          </a:xfrm>
          <a:prstGeom prst="rect">
            <a:avLst/>
          </a:prstGeom>
          <a:noFill/>
          <a:ln w="9525">
            <a:noFill/>
          </a:ln>
        </p:spPr>
        <p:txBody>
          <a:bodyPr wrap="square" anchor="ctr" anchorCtr="0">
            <a:noAutofit/>
          </a:bodyPr>
          <a:p>
            <a:pPr algn="l">
              <a:lnSpc>
                <a:spcPct val="100000"/>
              </a:lnSpc>
              <a:buClrTx/>
              <a:buSzTx/>
              <a:buFontTx/>
            </a:pPr>
            <a:r>
              <a:rPr lang="en-US" altLang="zh-CN" sz="2800" dirty="0">
                <a:sym typeface="+mn-ea"/>
              </a:rPr>
              <a:t>    </a:t>
            </a:r>
            <a:r>
              <a:rPr lang="zh-CN" altLang="en-US" sz="2800" dirty="0">
                <a:sym typeface="+mn-ea"/>
              </a:rPr>
              <a:t>直肠位于小骨盆腔的后部、骶骨的前方，长约10～14 cm。其上端在第3骶椎前方续乙状结肠，沿骶骨和尾骨前面下行穿过盆膈移行为肛管。</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直肠并不直，在矢状位上有两个弯曲，上部的弯曲位于骶骨的前面，与骶骨一致，凸向后方，称骶曲；下部的弯曲绕尾骨尖凸向前，称会阴曲。</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直肠下段肠腔膨大，称直肠壶腹。直肠内面常有3个由黏膜和环形肌突入构成的直肠横襞，其中最大而且恒定的一个横襞位于直肠右前壁，距肛门约7cm，可作为直肠镜检查的定位标志。</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ym typeface="+mn-ea"/>
              </a:rPr>
              <a:t>    </a:t>
            </a:r>
            <a:r>
              <a:rPr lang="zh-CN" altLang="en-US" sz="2800" dirty="0">
                <a:sym typeface="+mn-ea"/>
              </a:rPr>
              <a:t>男女直肠的毗邻不同，男性直肠的前方有膀胱、前列腺、精囊腺；女性直肠的前方有子宫及阴道。直肠指诊可触及上述器官。</a:t>
            </a:r>
            <a:endParaRPr lang="zh-CN" altLang="en-US" sz="2800" dirty="0"/>
          </a:p>
        </p:txBody>
      </p:sp>
      <p:sp>
        <p:nvSpPr>
          <p:cNvPr id="2" name="文本框 1"/>
          <p:cNvSpPr txBox="1"/>
          <p:nvPr/>
        </p:nvSpPr>
        <p:spPr>
          <a:xfrm>
            <a:off x="1056640" y="680085"/>
            <a:ext cx="6096000" cy="583565"/>
          </a:xfrm>
          <a:prstGeom prst="rect">
            <a:avLst/>
          </a:prstGeom>
          <a:noFill/>
        </p:spPr>
        <p:txBody>
          <a:bodyPr wrap="square" rtlCol="0" anchor="t">
            <a:spAutoFit/>
          </a:bodyPr>
          <a:p>
            <a:pPr marL="0" marR="0" lvl="0" algn="l" defTabSz="914400" rtl="0" latinLnBrk="0">
              <a:lnSpc>
                <a:spcPct val="100000"/>
              </a:lnSpc>
              <a:buClrTx/>
              <a:buSzTx/>
              <a:buFontTx/>
              <a:buNone/>
            </a:pPr>
            <a:r>
              <a:rPr lang="en-US" altLang="zh-CN" sz="3200">
                <a:sym typeface="+mn-ea"/>
              </a:rPr>
              <a:t>(四)直肠</a:t>
            </a:r>
            <a:endParaRPr lang="en-US" altLang="zh-CN" sz="3200">
              <a:sym typeface="+mn-ea"/>
            </a:endParaRPr>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5" name="文本框 4"/>
          <p:cNvSpPr txBox="1"/>
          <p:nvPr/>
        </p:nvSpPr>
        <p:spPr>
          <a:xfrm>
            <a:off x="1057275" y="690880"/>
            <a:ext cx="4064000" cy="583565"/>
          </a:xfrm>
          <a:prstGeom prst="rect">
            <a:avLst/>
          </a:prstGeom>
          <a:noFill/>
        </p:spPr>
        <p:txBody>
          <a:bodyPr wrap="square" rtlCol="0">
            <a:spAutoFit/>
          </a:bodyPr>
          <a:p>
            <a:pPr algn="l">
              <a:buClrTx/>
              <a:buSzTx/>
              <a:buFontTx/>
            </a:pPr>
            <a:r>
              <a:rPr lang="en-US" altLang="zh-CN" sz="3200">
                <a:sym typeface="+mn-ea"/>
              </a:rPr>
              <a:t>直肠的位置和外形</a:t>
            </a:r>
            <a:endParaRPr lang="en-US" altLang="zh-CN" sz="3200"/>
          </a:p>
        </p:txBody>
      </p:sp>
      <p:pic>
        <p:nvPicPr>
          <p:cNvPr id="82948" name="图片 82947" descr="5-18"/>
          <p:cNvPicPr>
            <a:picLocks noChangeAspect="1"/>
          </p:cNvPicPr>
          <p:nvPr/>
        </p:nvPicPr>
        <p:blipFill>
          <a:blip r:embed="rId4"/>
          <a:stretch>
            <a:fillRect/>
          </a:stretch>
        </p:blipFill>
        <p:spPr>
          <a:xfrm>
            <a:off x="727075" y="1390015"/>
            <a:ext cx="9699625" cy="5111750"/>
          </a:xfrm>
          <a:prstGeom prst="rect">
            <a:avLst/>
          </a:prstGeom>
          <a:noFill/>
          <a:ln w="9525">
            <a:noFill/>
          </a:ln>
        </p:spPr>
      </p:pic>
      <p:sp>
        <p:nvSpPr>
          <p:cNvPr id="2"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9212" y="1181836"/>
            <a:ext cx="11012223" cy="5323104"/>
            <a:chOff x="823" y="-462"/>
            <a:chExt cx="17258" cy="9792"/>
          </a:xfrm>
        </p:grpSpPr>
        <p:sp>
          <p:nvSpPr>
            <p:cNvPr id="22" name="矩形: 圆角 1128"/>
            <p:cNvSpPr/>
            <p:nvPr>
              <p:custDataLst>
                <p:tags r:id="rId1"/>
              </p:custDataLst>
            </p:nvPr>
          </p:nvSpPr>
          <p:spPr>
            <a:xfrm>
              <a:off x="823" y="-462"/>
              <a:ext cx="17258" cy="9792"/>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600" dirty="0">
                  <a:solidFill>
                    <a:schemeClr val="tx1"/>
                  </a:solidFill>
                  <a:sym typeface="+mn-ea"/>
                </a:rPr>
                <a:t>    </a:t>
              </a:r>
              <a:r>
                <a:rPr lang="zh-CN" altLang="en-US" sz="2600" dirty="0">
                  <a:solidFill>
                    <a:schemeClr val="tx1"/>
                  </a:solidFill>
                  <a:sym typeface="+mn-ea"/>
                </a:rPr>
                <a:t>肛管是盆膈以下的消化管，长约4 cm，上续直肠，末端终于肛门。肛管内面有6～10条纵行的黏膜皱襞，称肛柱。相邻的肛柱下端之间有半月状的黏膜皱襞相连，称肛瓣。肛瓣与其相邻的肛柱下端围成开口向上的小隐窝，称肛窦，窦内易积存粪屑，如发生感染可引起肛窦炎。</a:t>
              </a:r>
              <a:endParaRPr lang="zh-CN" altLang="en-US" sz="2600" kern="1200" dirty="0">
                <a:solidFill>
                  <a:schemeClr val="tx1"/>
                </a:solidFill>
                <a:latin typeface="+mn-lt"/>
                <a:ea typeface="+mn-ea"/>
                <a:cs typeface="+mn-cs"/>
              </a:endParaRPr>
            </a:p>
            <a:p>
              <a:pPr algn="l">
                <a:lnSpc>
                  <a:spcPct val="100000"/>
                </a:lnSpc>
                <a:buClrTx/>
                <a:buSzTx/>
                <a:buFontTx/>
              </a:pPr>
              <a:r>
                <a:rPr lang="en-US" altLang="zh-CN" sz="2600" dirty="0">
                  <a:solidFill>
                    <a:schemeClr val="tx1"/>
                  </a:solidFill>
                  <a:sym typeface="+mn-ea"/>
                </a:rPr>
                <a:t>    </a:t>
              </a:r>
              <a:r>
                <a:rPr lang="zh-CN" altLang="en-US" sz="2600" dirty="0">
                  <a:solidFill>
                    <a:schemeClr val="tx1"/>
                  </a:solidFill>
                  <a:sym typeface="+mn-ea"/>
                </a:rPr>
                <a:t>肛柱下端与肛瓣的边缘共同连成锯齿状的环形线，称齿状线，它是黏膜与皮肤的分界线。齿状线以上的管腔面被覆黏膜，齿状线以下的管腔面被覆未角化的复层扁平上皮。在肛管的黏膜下和皮下有丰富的静脉丛，病理情况下的血管瘀血、曲张称为痔。</a:t>
              </a:r>
              <a:endParaRPr lang="zh-CN" altLang="en-US" sz="2600" kern="1200" dirty="0">
                <a:solidFill>
                  <a:schemeClr val="tx1"/>
                </a:solidFill>
                <a:latin typeface="+mn-lt"/>
                <a:ea typeface="+mn-ea"/>
                <a:cs typeface="+mn-cs"/>
              </a:endParaRPr>
            </a:p>
            <a:p>
              <a:pPr algn="l">
                <a:lnSpc>
                  <a:spcPct val="100000"/>
                </a:lnSpc>
                <a:buClrTx/>
                <a:buSzTx/>
                <a:buFontTx/>
              </a:pPr>
              <a:r>
                <a:rPr lang="en-US" altLang="zh-CN" sz="2600" dirty="0">
                  <a:solidFill>
                    <a:schemeClr val="tx1"/>
                  </a:solidFill>
                  <a:sym typeface="+mn-ea"/>
                </a:rPr>
                <a:t>    </a:t>
              </a:r>
              <a:r>
                <a:rPr lang="zh-CN" altLang="en-US" sz="2600" dirty="0">
                  <a:solidFill>
                    <a:schemeClr val="tx1"/>
                  </a:solidFill>
                  <a:sym typeface="+mn-ea"/>
                </a:rPr>
                <a:t>肛管周围有内、外两括约肌环绕。肛门内括约肌属平滑肌，是肠壁环行肌增厚而成，有协助排便的作用。肛门外括约肌为骨骼肌，围绕在肛门内括约肌周围，有随意括约肛门的作用，可控制排便。手术时应防止损伤，以免造成大便失禁。</a:t>
              </a:r>
              <a:endParaRPr lang="zh-CN" altLang="en-US" sz="2600" kern="1200" dirty="0">
                <a:solidFill>
                  <a:schemeClr val="tx1"/>
                </a:solidFill>
                <a:latin typeface="+mn-lt"/>
                <a:ea typeface="+mn-ea"/>
                <a:cs typeface="+mn-cs"/>
                <a:sym typeface="+mn-ea"/>
              </a:endParaRPr>
            </a:p>
          </p:txBody>
        </p:sp>
        <p:sp>
          <p:nvSpPr>
            <p:cNvPr id="24" name="同心圆 262"/>
            <p:cNvSpPr/>
            <p:nvPr>
              <p:custDataLst>
                <p:tags r:id="rId2"/>
              </p:custDataLst>
            </p:nvPr>
          </p:nvSpPr>
          <p:spPr>
            <a:xfrm>
              <a:off x="1185" y="-46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26160" y="659765"/>
            <a:ext cx="4064000" cy="583565"/>
          </a:xfrm>
          <a:prstGeom prst="rect">
            <a:avLst/>
          </a:prstGeom>
          <a:noFill/>
        </p:spPr>
        <p:txBody>
          <a:bodyPr wrap="square" rtlCol="0">
            <a:spAutoFit/>
          </a:bodyPr>
          <a:p>
            <a:r>
              <a:rPr lang="en-US" altLang="zh-CN" sz="3200">
                <a:sym typeface="+mn-ea"/>
              </a:rPr>
              <a:t>(</a:t>
            </a:r>
            <a:r>
              <a:rPr lang="zh-CN" altLang="en-US" sz="3200" dirty="0">
                <a:sym typeface="+mn-ea"/>
              </a:rPr>
              <a:t>五</a:t>
            </a:r>
            <a:r>
              <a:rPr lang="en-US" altLang="zh-CN" sz="3200">
                <a:sym typeface="+mn-ea"/>
              </a:rPr>
              <a:t>)</a:t>
            </a:r>
            <a:r>
              <a:rPr lang="zh-CN" altLang="en-US" sz="3200" dirty="0">
                <a:sym typeface="+mn-ea"/>
              </a:rPr>
              <a:t>肛管</a:t>
            </a:r>
            <a:endParaRPr lang="zh-CN" altLang="en-US" sz="3200" dirty="0">
              <a:sym typeface="+mn-ea"/>
            </a:endParaRPr>
          </a:p>
        </p:txBody>
      </p:sp>
      <p:sp>
        <p:nvSpPr>
          <p:cNvPr id="4" name="Title 6"/>
          <p:cNvSpPr txBox="1"/>
          <p:nvPr>
            <p:custDataLst>
              <p:tags r:id="rId4"/>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69290"/>
            <a:ext cx="4064000" cy="583565"/>
          </a:xfrm>
          <a:prstGeom prst="rect">
            <a:avLst/>
          </a:prstGeom>
          <a:noFill/>
        </p:spPr>
        <p:txBody>
          <a:bodyPr wrap="square" rtlCol="0">
            <a:spAutoFit/>
          </a:bodyPr>
          <a:p>
            <a:r>
              <a:rPr lang="en-US" altLang="zh-CN" sz="3200">
                <a:sym typeface="+mn-ea"/>
              </a:rPr>
              <a:t>直肠与肛管（内面观）</a:t>
            </a:r>
            <a:r>
              <a:rPr lang="zh-CN" altLang="en-US" dirty="0">
                <a:sym typeface="+mn-ea"/>
              </a:rPr>
              <a:t> </a:t>
            </a:r>
            <a:endParaRPr lang="zh-CN" altLang="en-US"/>
          </a:p>
        </p:txBody>
      </p:sp>
      <p:pic>
        <p:nvPicPr>
          <p:cNvPr id="84996" name="图片 84995" descr="5-19"/>
          <p:cNvPicPr>
            <a:picLocks noChangeAspect="1"/>
          </p:cNvPicPr>
          <p:nvPr/>
        </p:nvPicPr>
        <p:blipFill>
          <a:blip r:embed="rId4"/>
          <a:stretch>
            <a:fillRect/>
          </a:stretch>
        </p:blipFill>
        <p:spPr>
          <a:xfrm>
            <a:off x="1369695" y="1393190"/>
            <a:ext cx="9201150" cy="5048250"/>
          </a:xfrm>
          <a:prstGeom prst="rect">
            <a:avLst/>
          </a:prstGeom>
          <a:noFill/>
          <a:ln w="9525">
            <a:noFill/>
          </a:ln>
        </p:spPr>
      </p:pic>
      <p:sp>
        <p:nvSpPr>
          <p:cNvPr id="4" name="Title 6"/>
          <p:cNvSpPr txBox="1"/>
          <p:nvPr>
            <p:custDataLst>
              <p:tags r:id="rId5"/>
            </p:custDataLst>
          </p:nvPr>
        </p:nvSpPr>
        <p:spPr>
          <a:xfrm>
            <a:off x="231407" y="87859"/>
            <a:ext cx="196469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六、大肠</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消化腺</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肝是人体最大的消化腺，血管丰富，呈红褐色，质软而脆，受外力冲击容易破裂。肝的主要功能分泌胆汁，促进脂肪的消化与吸收，参与物质代谢、防御、解毒等。</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a:t>
              </a:r>
              <a:r>
                <a:rPr lang="zh-CN" altLang="en-US" sz="2800" dirty="0">
                  <a:solidFill>
                    <a:schemeClr val="tx1"/>
                  </a:solidFill>
                  <a:sym typeface="+mn-ea"/>
                </a:rPr>
                <a:t>一）肝的位置和形态</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肝大部分位于右季肋区和腹上区，小部分位于左季肋区。</a:t>
              </a:r>
              <a:endParaRPr lang="zh-CN" altLang="en-US" sz="2800" kern="1200" dirty="0">
                <a:solidFill>
                  <a:schemeClr val="tx1"/>
                </a:solidFill>
                <a:latin typeface="+mn-lt"/>
                <a:ea typeface="+mn-ea"/>
                <a:cs typeface="+mn-cs"/>
              </a:endParaRPr>
            </a:p>
            <a:p>
              <a:pPr algn="l">
                <a:lnSpc>
                  <a:spcPct val="100000"/>
                </a:lnSpc>
                <a:buClrTx/>
                <a:buSzTx/>
                <a:buFontTx/>
              </a:pPr>
              <a:r>
                <a:rPr lang="zh-CN" altLang="en-US" sz="2800" dirty="0">
                  <a:solidFill>
                    <a:schemeClr val="tx1"/>
                  </a:solidFill>
                  <a:sym typeface="+mn-ea"/>
                </a:rPr>
                <a:t>肝的上界与膈穹窿一致，其最高点在右侧锁骨中线与第5肋的交点，左侧左锁骨中线与第五肋间隙的交点。肝下界即肝下缘，在右侧与右肋弓相一致，在腹上区可达剑突下约3～5cm。7岁以下幼儿，由于腹腔的容积较小，而肝体积相对较大，肝下缘常比成人低1～2 cm。</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98620" y="808172"/>
            <a:ext cx="10983780" cy="5696768"/>
            <a:chOff x="1062" y="1897"/>
            <a:chExt cx="17178" cy="7433"/>
          </a:xfrm>
        </p:grpSpPr>
        <p:sp>
          <p:nvSpPr>
            <p:cNvPr id="22" name="矩形: 圆角 1128"/>
            <p:cNvSpPr/>
            <p:nvPr>
              <p:custDataLst>
                <p:tags r:id="rId1"/>
              </p:custDataLst>
            </p:nvPr>
          </p:nvSpPr>
          <p:spPr>
            <a:xfrm>
              <a:off x="1062" y="1897"/>
              <a:ext cx="17178" cy="7433"/>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肝呈楔形，可分为两缘和两面。肝前缘薄而锐利；后缘钝圆。肝的上面膨隆，与膈一致，又称膈面，借矢状位的镰状韧带分为小而薄的肝左叶和大而厚的肝右叶。肝下面凸凹不平，与腹腔器官相邻，又称脏面。脏面有略成“H”形的3条沟，两条纵沟和一横沟。横沟又称肝门，有肝左、右管、肝固有动脉、肝门静脉、神经和淋巴管等出入。右纵沟前份容纳胆囊，后份容纳下腔静脉。左纵沟前份容纳肝圆韧带，肝圆韧带是胎儿时期脐静脉闭锁后的遗迹，后份容纳静脉韧带。肝脏面借上述三沟分为4叶，右纵沟的右侧为肝右叶，左纵沟的左侧为肝左叶，左、右纵沟之间，肝门前方部分为方叶，肝门后方部分为尾状叶。</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80" name="图片 24579" descr="5-1"/>
          <p:cNvPicPr>
            <a:picLocks noChangeAspect="1"/>
          </p:cNvPicPr>
          <p:nvPr/>
        </p:nvPicPr>
        <p:blipFill>
          <a:blip r:embed="rId1"/>
          <a:stretch>
            <a:fillRect/>
          </a:stretch>
        </p:blipFill>
        <p:spPr>
          <a:xfrm>
            <a:off x="3041015" y="335915"/>
            <a:ext cx="4222750" cy="5358130"/>
          </a:xfrm>
          <a:prstGeom prst="rect">
            <a:avLst/>
          </a:prstGeom>
          <a:noFill/>
          <a:ln w="9525">
            <a:noFill/>
          </a:ln>
        </p:spPr>
      </p:pic>
      <p:sp>
        <p:nvSpPr>
          <p:cNvPr id="2" name="文本框 1"/>
          <p:cNvSpPr txBox="1"/>
          <p:nvPr/>
        </p:nvSpPr>
        <p:spPr>
          <a:xfrm>
            <a:off x="8197850" y="1096010"/>
            <a:ext cx="675005" cy="4534535"/>
          </a:xfrm>
          <a:prstGeom prst="rect">
            <a:avLst/>
          </a:prstGeom>
          <a:noFill/>
        </p:spPr>
        <p:txBody>
          <a:bodyPr vert="mongolianVert" wrap="square" rtlCol="0">
            <a:spAutoFit/>
          </a:bodyPr>
          <a:p>
            <a:r>
              <a:rPr lang="zh-CN" altLang="en-US" sz="3200"/>
              <a:t>消化系统模式图</a:t>
            </a:r>
            <a:endParaRPr lang="zh-CN" altLang="en-US" sz="32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pic>
        <p:nvPicPr>
          <p:cNvPr id="89092" name="图片 89091" descr="5-21"/>
          <p:cNvPicPr>
            <a:picLocks noChangeAspect="1"/>
          </p:cNvPicPr>
          <p:nvPr/>
        </p:nvPicPr>
        <p:blipFill>
          <a:blip r:embed="rId4"/>
          <a:stretch>
            <a:fillRect/>
          </a:stretch>
        </p:blipFill>
        <p:spPr>
          <a:xfrm>
            <a:off x="1477010" y="1414780"/>
            <a:ext cx="9238615" cy="5025390"/>
          </a:xfrm>
          <a:prstGeom prst="rect">
            <a:avLst/>
          </a:prstGeom>
          <a:noFill/>
          <a:ln w="9525">
            <a:noFill/>
          </a:ln>
        </p:spPr>
      </p:pic>
      <p:sp>
        <p:nvSpPr>
          <p:cNvPr id="2" name="文本框 1"/>
          <p:cNvSpPr txBox="1"/>
          <p:nvPr/>
        </p:nvSpPr>
        <p:spPr>
          <a:xfrm>
            <a:off x="1148080" y="826770"/>
            <a:ext cx="4064000" cy="860425"/>
          </a:xfrm>
          <a:prstGeom prst="rect">
            <a:avLst/>
          </a:prstGeom>
          <a:noFill/>
        </p:spPr>
        <p:txBody>
          <a:bodyPr wrap="square" rtlCol="0">
            <a:spAutoFit/>
          </a:bodyPr>
          <a:p>
            <a:pPr algn="l">
              <a:buClrTx/>
              <a:buSzTx/>
              <a:buFontTx/>
            </a:pPr>
            <a:r>
              <a:rPr lang="zh-CN" altLang="en-US" dirty="0">
                <a:sym typeface="+mn-ea"/>
              </a:rPr>
              <a:t> </a:t>
            </a:r>
            <a:r>
              <a:rPr lang="en-US" altLang="zh-CN" sz="3200">
                <a:sym typeface="+mn-ea"/>
              </a:rPr>
              <a:t>肝的脏面 </a:t>
            </a:r>
            <a:endParaRPr lang="en-US" altLang="zh-CN" sz="3200"/>
          </a:p>
          <a:p>
            <a:endParaRPr lang="zh-CN" altLang="en-US"/>
          </a:p>
        </p:txBody>
      </p:sp>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943610" y="2219960"/>
            <a:ext cx="4531995" cy="3136900"/>
          </a:xfrm>
          <a:prstGeom prst="rect">
            <a:avLst/>
          </a:prstGeom>
          <a:noFill/>
          <a:ln w="9525">
            <a:noFill/>
          </a:ln>
        </p:spPr>
        <p:txBody>
          <a:bodyPr wrap="square" anchor="ctr" anchorCtr="0">
            <a:noAutofit/>
          </a:bodyPr>
          <a:p>
            <a:pPr algn="l">
              <a:buClrTx/>
              <a:buSzTx/>
              <a:buFontTx/>
            </a:pPr>
            <a:r>
              <a:rPr lang="en-US" altLang="zh-CN" sz="2800" dirty="0">
                <a:sym typeface="+mn-ea"/>
              </a:rPr>
              <a:t>    </a:t>
            </a:r>
            <a:r>
              <a:rPr lang="zh-CN" altLang="en-US" sz="2800" dirty="0">
                <a:sym typeface="+mn-ea"/>
              </a:rPr>
              <a:t>肝的表面被覆一层由致密结缔组织构成的被膜。被膜在肝门处随出入肝的肝管、血管等伸入肝内，将肝实质分隔成许多棱柱状的肝小叶。</a:t>
            </a:r>
            <a:endParaRPr lang="zh-CN" altLang="en-US" sz="2800" dirty="0"/>
          </a:p>
        </p:txBody>
      </p:sp>
      <p:sp>
        <p:nvSpPr>
          <p:cNvPr id="2" name="文本框 1"/>
          <p:cNvSpPr txBox="1"/>
          <p:nvPr/>
        </p:nvSpPr>
        <p:spPr>
          <a:xfrm>
            <a:off x="1057275" y="698500"/>
            <a:ext cx="4064000" cy="583565"/>
          </a:xfrm>
          <a:prstGeom prst="rect">
            <a:avLst/>
          </a:prstGeom>
          <a:noFill/>
        </p:spPr>
        <p:txBody>
          <a:bodyPr wrap="square" rtlCol="0">
            <a:spAutoFit/>
          </a:bodyPr>
          <a:p>
            <a:pPr algn="l">
              <a:buClrTx/>
              <a:buSzTx/>
              <a:buFontTx/>
            </a:pPr>
            <a:r>
              <a:rPr lang="en-US" altLang="zh-CN" sz="3200">
                <a:sym typeface="+mn-ea"/>
              </a:rPr>
              <a:t>(二)肝的微细结构</a:t>
            </a:r>
            <a:endParaRPr lang="zh-CN" altLang="en-US"/>
          </a:p>
        </p:txBody>
      </p:sp>
      <p:pic>
        <p:nvPicPr>
          <p:cNvPr id="90116" name="图片 90115" descr="5-22"/>
          <p:cNvPicPr>
            <a:picLocks noChangeAspect="1"/>
          </p:cNvPicPr>
          <p:nvPr/>
        </p:nvPicPr>
        <p:blipFill>
          <a:blip r:embed="rId4"/>
          <a:stretch>
            <a:fillRect/>
          </a:stretch>
        </p:blipFill>
        <p:spPr>
          <a:xfrm>
            <a:off x="5716270" y="1592580"/>
            <a:ext cx="5866765" cy="4392295"/>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1985" y="1504916"/>
            <a:ext cx="10940415" cy="4772880"/>
            <a:chOff x="1011" y="2352"/>
            <a:chExt cx="17229" cy="6661"/>
          </a:xfrm>
        </p:grpSpPr>
        <p:sp>
          <p:nvSpPr>
            <p:cNvPr id="22" name="矩形: 圆角 1128"/>
            <p:cNvSpPr/>
            <p:nvPr>
              <p:custDataLst>
                <p:tags r:id="rId1"/>
              </p:custDataLst>
            </p:nvPr>
          </p:nvSpPr>
          <p:spPr>
            <a:xfrm>
              <a:off x="1011" y="2352"/>
              <a:ext cx="17229" cy="6224"/>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是肝的基本结构和功能单位，呈多面棱柱状，成人肝约有50</a:t>
              </a:r>
              <a:endParaRPr lang="zh-CN" altLang="en-US" sz="2800" dirty="0">
                <a:solidFill>
                  <a:schemeClr val="tx1"/>
                </a:solidFill>
                <a:sym typeface="+mn-ea"/>
              </a:endParaRPr>
            </a:p>
            <a:p>
              <a:pPr algn="l">
                <a:buClrTx/>
                <a:buSzTx/>
                <a:buFontTx/>
              </a:pPr>
              <a:r>
                <a:rPr lang="zh-CN" altLang="en-US" sz="2800" dirty="0">
                  <a:solidFill>
                    <a:schemeClr val="tx1"/>
                  </a:solidFill>
                  <a:sym typeface="+mn-ea"/>
                </a:rPr>
                <a:t>万～100万个。每个肝小叶中央有一条纵贯长轴的中央静脉。肝细胞以中央静脉为中心呈放射状排列形成肝板，在切片上肝板呈索状，称肝索。肝板之间为肝血窦。肝板内相邻肝细胞之间有胆小管。</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725170"/>
            <a:ext cx="4064000" cy="583565"/>
          </a:xfrm>
          <a:prstGeom prst="rect">
            <a:avLst/>
          </a:prstGeom>
          <a:noFill/>
        </p:spPr>
        <p:txBody>
          <a:bodyPr wrap="square" rtlCol="0">
            <a:spAutoFit/>
          </a:bodyPr>
          <a:p>
            <a:pPr algn="l">
              <a:buClrTx/>
              <a:buSzTx/>
              <a:buFontTx/>
            </a:pPr>
            <a:r>
              <a:rPr lang="en-US" altLang="zh-CN" sz="3200">
                <a:sym typeface="+mn-ea"/>
              </a:rPr>
              <a:t>1．肝小叶</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996950" y="691515"/>
            <a:ext cx="5226050" cy="583565"/>
          </a:xfrm>
          <a:prstGeom prst="rect">
            <a:avLst/>
          </a:prstGeom>
          <a:noFill/>
        </p:spPr>
        <p:txBody>
          <a:bodyPr wrap="square" rtlCol="0">
            <a:spAutoFit/>
          </a:bodyPr>
          <a:p>
            <a:pPr algn="l">
              <a:buClrTx/>
              <a:buSzTx/>
              <a:buFontTx/>
            </a:pPr>
            <a:r>
              <a:rPr lang="en-US" altLang="zh-CN" sz="3200">
                <a:sym typeface="+mn-ea"/>
              </a:rPr>
              <a:t>肝细胞与肝血窦（高倍） </a:t>
            </a:r>
            <a:endParaRPr lang="zh-CN" altLang="en-US"/>
          </a:p>
        </p:txBody>
      </p:sp>
      <p:pic>
        <p:nvPicPr>
          <p:cNvPr id="92164" name="图片 92163" descr="5-23"/>
          <p:cNvPicPr>
            <a:picLocks noChangeAspect="1"/>
          </p:cNvPicPr>
          <p:nvPr/>
        </p:nvPicPr>
        <p:blipFill>
          <a:blip r:embed="rId4"/>
          <a:stretch>
            <a:fillRect/>
          </a:stretch>
        </p:blipFill>
        <p:spPr>
          <a:xfrm>
            <a:off x="1281430" y="1416685"/>
            <a:ext cx="9344025" cy="4991100"/>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(1)肝细胞  体积较大，呈多面体形，细胞核大而圆，有1～2个，位于细胞中央，核仁明显，细胞质呈酸性。肝细胞内含有多种细胞器，与肝功能多样性有关。肝细胞具有合成多种血浆蛋白、合成和分泌胆汁、参与糖原和固醇类物质的代谢以及解毒功能等多种功能。</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(2)肝血窦  肝血窦位于肝板之间的不规则腔隙，为扩大的毛细血管。其管壁主要由一层有孔的内皮细胞构成，因此肝血窦壁的通透性较大，有利于肝细胞从血液中摄取物质和向血液排出其分泌物。肝血窦内散在有多突起的肝巨噬细胞（Kupffer细胞），具有较强的吞噬能力。电镜下观察，肝血窦的内皮细胞和肝细胞之间有一狭窄的间隙，称窦周隙，是肝细胞与血浆进行物质交换的场所。</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21030" y="1252855"/>
            <a:ext cx="10961370" cy="4900295"/>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2"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2306320"/>
            <a:ext cx="9999345" cy="2245360"/>
          </a:xfrm>
          <a:prstGeom prst="rect">
            <a:avLst/>
          </a:prstGeom>
          <a:noFill/>
        </p:spPr>
        <p:txBody>
          <a:bodyPr wrap="square" rtlCol="0">
            <a:spAutoFit/>
          </a:bodyPr>
          <a:p>
            <a:pPr algn="l">
              <a:buClrTx/>
              <a:buSzTx/>
              <a:buFontTx/>
            </a:pPr>
            <a:r>
              <a:rPr lang="en-US" altLang="zh-CN" sz="2800" dirty="0">
                <a:sym typeface="+mn-ea"/>
              </a:rPr>
              <a:t>    </a:t>
            </a:r>
            <a:r>
              <a:rPr lang="zh-CN" altLang="en-US" sz="2800" dirty="0">
                <a:sym typeface="+mn-ea"/>
              </a:rPr>
              <a:t>(3)胆小管  是肝板内相邻肝细胞之间的细胞膜凹陷形成的微细管道。肝细胞分泌的胆汁直接渗入胆小管，由胆小管将胆汁输送到小叶间胆管。</a:t>
            </a:r>
            <a:endParaRPr lang="zh-CN" altLang="en-US" sz="2800" kern="1200" dirty="0">
              <a:solidFill>
                <a:schemeClr val="tx1"/>
              </a:solidFill>
              <a:latin typeface="+mn-lt"/>
              <a:ea typeface="+mn-ea"/>
              <a:cs typeface="+mn-cs"/>
            </a:endParaRPr>
          </a:p>
          <a:p>
            <a:pPr algn="l">
              <a:buClrTx/>
              <a:buSzTx/>
              <a:buFontTx/>
            </a:pPr>
            <a:r>
              <a:rPr lang="en-US" altLang="zh-CN" sz="2800" dirty="0">
                <a:sym typeface="+mn-ea"/>
              </a:rPr>
              <a:t>    </a:t>
            </a:r>
            <a:r>
              <a:rPr lang="zh-CN" altLang="en-US" sz="2800" dirty="0">
                <a:sym typeface="+mn-ea"/>
              </a:rPr>
              <a:t>2．肝门管区  是相邻几个肝小叶之间的区域，有较多的结缔组织，内有小叶间动脉、小叶间静脉和小叶间胆管通过。</a:t>
            </a:r>
            <a:endParaRPr lang="zh-CN" altLang="en-US" sz="2800" kern="1200" dirty="0">
              <a:solidFill>
                <a:schemeClr val="tx1"/>
              </a:solidFill>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748665"/>
            <a:ext cx="4064000" cy="583565"/>
          </a:xfrm>
          <a:prstGeom prst="rect">
            <a:avLst/>
          </a:prstGeom>
          <a:noFill/>
        </p:spPr>
        <p:txBody>
          <a:bodyPr wrap="square" rtlCol="0">
            <a:spAutoFit/>
          </a:bodyPr>
          <a:p>
            <a:pPr algn="l">
              <a:buClrTx/>
              <a:buSzTx/>
              <a:buFontTx/>
            </a:pPr>
            <a:r>
              <a:rPr lang="en-US" altLang="zh-CN" sz="3200"/>
              <a:t>（三）肝的</a:t>
            </a:r>
            <a:r>
              <a:rPr lang="en-US" altLang="zh-CN" sz="3200">
                <a:sym typeface="+mn-ea"/>
              </a:rPr>
              <a:t>血液循环</a:t>
            </a:r>
            <a:endParaRPr lang="zh-CN" altLang="en-US"/>
          </a:p>
        </p:txBody>
      </p:sp>
      <p:pic>
        <p:nvPicPr>
          <p:cNvPr id="95236" name="图片 95235"/>
          <p:cNvPicPr>
            <a:picLocks noChangeAspect="1"/>
          </p:cNvPicPr>
          <p:nvPr/>
        </p:nvPicPr>
        <p:blipFill>
          <a:blip r:embed="rId4"/>
          <a:stretch>
            <a:fillRect/>
          </a:stretch>
        </p:blipFill>
        <p:spPr>
          <a:xfrm>
            <a:off x="2099310" y="3644900"/>
            <a:ext cx="7993063" cy="2447925"/>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1736090"/>
            <a:ext cx="9999345" cy="1814830"/>
          </a:xfrm>
          <a:prstGeom prst="rect">
            <a:avLst/>
          </a:prstGeom>
          <a:noFill/>
        </p:spPr>
        <p:txBody>
          <a:bodyPr wrap="square" rtlCol="0">
            <a:spAutoFit/>
          </a:bodyPr>
          <a:p>
            <a:pPr algn="l"/>
            <a:r>
              <a:rPr lang="en-US" altLang="zh-CN" sz="2800" dirty="0">
                <a:sym typeface="+mn-ea"/>
              </a:rPr>
              <a:t>    </a:t>
            </a:r>
            <a:r>
              <a:rPr lang="zh-CN" altLang="en-US" sz="2800" dirty="0">
                <a:sym typeface="+mn-ea"/>
              </a:rPr>
              <a:t>肝的血液供应丰富，有两个来源，进入肝的血管包括：①营养性血管为肝固有动脉；②功能性血管为肝门静脉。出肝的血管是肝静脉。肝的血液循环如下： </a:t>
            </a:r>
            <a:endParaRPr lang="zh-CN" altLang="en-US" sz="2800">
              <a:solidFill>
                <a:srgbClr val="FFFFFF"/>
              </a:solidFill>
              <a:latin typeface="隶书" panose="02010509060101010101" pitchFamily="49" charset="-122"/>
              <a:ea typeface="隶书" panose="02010509060101010101" pitchFamily="49" charset="-122"/>
            </a:endParaRPr>
          </a:p>
          <a:p>
            <a:pPr algn="l"/>
            <a:endParaRPr lang="zh-CN" altLang="en-US" sz="2800">
              <a:solidFill>
                <a:srgbClr val="FFFFFF"/>
              </a:solidFill>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1．胆囊  位于肝的胆囊窝内，借结缔组织与肝相连，为贮存和浓缩胆汁的器官，容量为40～60 mL。胆囊呈梨形，分为胆囊底、胆囊体、胆囊颈和胆囊管4部分。胆囊底可露出于肝下缘，并与腹前壁相贴，其体表投影在右锁骨中线与右肋弓交点稍下方。</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4" name="文本框 3"/>
          <p:cNvSpPr txBox="1"/>
          <p:nvPr/>
        </p:nvSpPr>
        <p:spPr>
          <a:xfrm>
            <a:off x="1057275" y="671830"/>
            <a:ext cx="4064000" cy="583565"/>
          </a:xfrm>
          <a:prstGeom prst="rect">
            <a:avLst/>
          </a:prstGeom>
          <a:noFill/>
        </p:spPr>
        <p:txBody>
          <a:bodyPr wrap="square" rtlCol="0">
            <a:spAutoFit/>
          </a:bodyPr>
          <a:p>
            <a:pPr algn="l">
              <a:buClrTx/>
              <a:buSzTx/>
              <a:buFontTx/>
            </a:pPr>
            <a:r>
              <a:rPr lang="en-US" altLang="zh-CN" sz="3200">
                <a:sym typeface="+mn-ea"/>
              </a:rPr>
              <a:t>(四) 胆囊与输胆管道</a:t>
            </a:r>
            <a:endParaRPr lang="zh-CN" altLang="en-US"/>
          </a:p>
        </p:txBody>
      </p:sp>
      <p:sp>
        <p:nvSpPr>
          <p:cNvPr id="2"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69925"/>
            <a:ext cx="4064000" cy="583565"/>
          </a:xfrm>
          <a:prstGeom prst="rect">
            <a:avLst/>
          </a:prstGeom>
          <a:noFill/>
        </p:spPr>
        <p:txBody>
          <a:bodyPr wrap="square" rtlCol="0">
            <a:spAutoFit/>
          </a:bodyPr>
          <a:p>
            <a:pPr algn="l">
              <a:buClrTx/>
              <a:buSzTx/>
              <a:buFontTx/>
            </a:pPr>
            <a:r>
              <a:rPr lang="en-US" altLang="zh-CN" sz="3200">
                <a:sym typeface="+mn-ea"/>
              </a:rPr>
              <a:t>输胆管道模式图 </a:t>
            </a:r>
            <a:endParaRPr lang="zh-CN" altLang="en-US"/>
          </a:p>
        </p:txBody>
      </p:sp>
      <p:pic>
        <p:nvPicPr>
          <p:cNvPr id="97284" name="图片 97283" descr="5-24"/>
          <p:cNvPicPr>
            <a:picLocks noChangeAspect="1"/>
          </p:cNvPicPr>
          <p:nvPr/>
        </p:nvPicPr>
        <p:blipFill>
          <a:blip r:embed="rId4"/>
          <a:stretch>
            <a:fillRect/>
          </a:stretch>
        </p:blipFill>
        <p:spPr>
          <a:xfrm>
            <a:off x="1499870" y="1376045"/>
            <a:ext cx="9057640" cy="5085715"/>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800" dirty="0">
                  <a:solidFill>
                    <a:schemeClr val="tx1"/>
                  </a:solidFill>
                  <a:sym typeface="+mn-ea"/>
                </a:rPr>
                <a:t>    </a:t>
              </a:r>
              <a:r>
                <a:rPr lang="zh-CN" altLang="en-US" sz="2800" dirty="0">
                  <a:solidFill>
                    <a:schemeClr val="tx1"/>
                  </a:solidFill>
                  <a:sym typeface="+mn-ea"/>
                </a:rPr>
                <a:t>是将胆汁输送至十二指肠的管道，分为肝内和肝外两部分。肝内的胆小管汇入小叶间胆管，小叶间胆管逐渐汇合成肝左管、肝右管，两管出肝后汇合成肝总管， 肝总管与胆囊管汇合成胆总管。胆总管在肝十二指肠韧带内下降，经十二指肠上部的后方，至胰头与十二指肠降部之间与胰管汇合，共同斜穿十二指肠降部的后内侧壁，汇合处形成略膨大的肝胰壶腹，开口于十二指肠大乳头。壶腹周围有增厚的环行平滑肌环绕，称肝胰壶腹括约肌，可控制胆汁和胰液的排出。</a:t>
              </a:r>
              <a:r>
                <a:rPr lang="zh-CN" altLang="en-US" dirty="0">
                  <a:solidFill>
                    <a:schemeClr val="tx1"/>
                  </a:solidFill>
                  <a:sym typeface="+mn-ea"/>
                </a:rPr>
                <a:t> </a:t>
              </a:r>
              <a:endParaRPr lang="zh-CN" altLang="en-US" kern="1200" dirty="0">
                <a:solidFill>
                  <a:schemeClr val="tx1"/>
                </a:solidFill>
                <a:latin typeface="+mn-lt"/>
                <a:ea typeface="+mn-ea"/>
                <a:cs typeface="+mn-cs"/>
              </a:endParaRPr>
            </a:p>
            <a:p>
              <a:pPr algn="l"/>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83895"/>
            <a:ext cx="4064000" cy="583565"/>
          </a:xfrm>
          <a:prstGeom prst="rect">
            <a:avLst/>
          </a:prstGeom>
          <a:noFill/>
        </p:spPr>
        <p:txBody>
          <a:bodyPr wrap="square" rtlCol="0">
            <a:spAutoFit/>
          </a:bodyPr>
          <a:p>
            <a:pPr algn="l">
              <a:buClrTx/>
              <a:buSzTx/>
              <a:buFontTx/>
            </a:pPr>
            <a:r>
              <a:rPr lang="en-US" altLang="zh-CN" sz="3200">
                <a:sym typeface="+mn-ea"/>
              </a:rPr>
              <a:t>2．输胆管道</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651764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二、胸部的标志线和腹部的分区</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31140" y="2195195"/>
            <a:ext cx="4511675" cy="3017520"/>
          </a:xfrm>
          <a:prstGeom prst="rect">
            <a:avLst/>
          </a:prstGeom>
          <a:noFill/>
        </p:spPr>
        <p:txBody>
          <a:bodyPr wrap="square" rtlCol="0" anchor="t">
            <a:noAutofit/>
          </a:bodyPr>
          <a:p>
            <a:r>
              <a:rPr lang="en-US" altLang="zh-CN" sz="2800" dirty="0">
                <a:latin typeface="Arial" panose="020B0604020202020204" pitchFamily="34" charset="0"/>
                <a:sym typeface="+mn-ea"/>
              </a:rPr>
              <a:t>      </a:t>
            </a:r>
            <a:r>
              <a:rPr lang="zh-CN" altLang="en-US" sz="2800" dirty="0">
                <a:latin typeface="Arial" panose="020B0604020202020204" pitchFamily="34" charset="0"/>
                <a:sym typeface="+mn-ea"/>
              </a:rPr>
              <a:t>通常将消化、呼吸、泌尿和生殖</a:t>
            </a:r>
            <a:r>
              <a:rPr lang="en-US" altLang="zh-CN" sz="2800" dirty="0">
                <a:latin typeface="Arial" panose="020B0604020202020204" pitchFamily="34" charset="0"/>
                <a:sym typeface="+mn-ea"/>
              </a:rPr>
              <a:t> 4 </a:t>
            </a:r>
            <a:r>
              <a:rPr lang="zh-CN" altLang="en-US" sz="2800" dirty="0">
                <a:latin typeface="Arial" panose="020B0604020202020204" pitchFamily="34" charset="0"/>
                <a:sym typeface="+mn-ea"/>
              </a:rPr>
              <a:t>个系统的器官合称为内脏。大部分内脏器官在胸、腹、盆腔内，为了便于描述内脏器官的正常位置和体表投影，常在胸腹部体表确定若干标志线和分区。</a:t>
            </a:r>
            <a:endParaRPr lang="zh-CN" altLang="en-US" sz="2800" dirty="0">
              <a:latin typeface="Arial" panose="020B0604020202020204" pitchFamily="34" charset="0"/>
              <a:sym typeface="+mn-ea"/>
            </a:endParaRPr>
          </a:p>
        </p:txBody>
      </p:sp>
      <p:pic>
        <p:nvPicPr>
          <p:cNvPr id="26628" name="图片 26627" descr="5-2"/>
          <p:cNvPicPr>
            <a:picLocks noChangeAspect="1"/>
          </p:cNvPicPr>
          <p:nvPr/>
        </p:nvPicPr>
        <p:blipFill>
          <a:blip r:embed="rId2"/>
          <a:srcRect l="5640" t="3044" r="2530" b="9538"/>
          <a:stretch>
            <a:fillRect/>
          </a:stretch>
        </p:blipFill>
        <p:spPr>
          <a:xfrm>
            <a:off x="5033645" y="774700"/>
            <a:ext cx="5467350" cy="5861050"/>
          </a:xfrm>
          <a:prstGeom prst="rect">
            <a:avLst/>
          </a:prstGeom>
          <a:noFill/>
          <a:ln w="9525">
            <a:noFill/>
          </a:ln>
        </p:spPr>
      </p:pic>
      <p:sp>
        <p:nvSpPr>
          <p:cNvPr id="4" name="文本框 3"/>
          <p:cNvSpPr txBox="1"/>
          <p:nvPr/>
        </p:nvSpPr>
        <p:spPr>
          <a:xfrm>
            <a:off x="10701655" y="2711450"/>
            <a:ext cx="689610" cy="2501900"/>
          </a:xfrm>
          <a:prstGeom prst="rect">
            <a:avLst/>
          </a:prstGeom>
          <a:noFill/>
        </p:spPr>
        <p:txBody>
          <a:bodyPr wrap="square" rtlCol="0">
            <a:noAutofit/>
          </a:bodyPr>
          <a:p>
            <a:r>
              <a:rPr lang="zh-CN" altLang="en-US" sz="3200"/>
              <a:t>腹部分区</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92150"/>
            <a:ext cx="6390005" cy="583565"/>
          </a:xfrm>
          <a:prstGeom prst="rect">
            <a:avLst/>
          </a:prstGeom>
          <a:noFill/>
        </p:spPr>
        <p:txBody>
          <a:bodyPr wrap="square" rtlCol="0">
            <a:spAutoFit/>
          </a:bodyPr>
          <a:p>
            <a:r>
              <a:rPr lang="en-US" altLang="zh-CN" sz="3200">
                <a:sym typeface="+mn-ea"/>
              </a:rPr>
              <a:t>胆汁的分泌和排出途径</a:t>
            </a:r>
            <a:r>
              <a:rPr lang="zh-CN" altLang="en-US" sz="3200">
                <a:sym typeface="+mn-ea"/>
              </a:rPr>
              <a:t>：</a:t>
            </a:r>
            <a:r>
              <a:rPr lang="zh-CN" altLang="en-US" dirty="0">
                <a:sym typeface="+mn-ea"/>
              </a:rPr>
              <a:t> </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一、肝</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99331" name="文本占位符 99330"/>
          <p:cNvPicPr>
            <a:picLocks noGrp="1" noChangeAspect="1"/>
          </p:cNvPicPr>
          <p:nvPr>
            <p:ph type="body" idx="1"/>
          </p:nvPr>
        </p:nvPicPr>
        <p:blipFill>
          <a:blip r:embed="rId5"/>
          <a:stretch>
            <a:fillRect/>
          </a:stretch>
        </p:blipFill>
        <p:spPr>
          <a:xfrm>
            <a:off x="1114425" y="1666875"/>
            <a:ext cx="9721850" cy="4503420"/>
          </a:xfr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二、胰</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胰是人体第二大腺体，由内分泌部和外分泌部组成。 内分泌部即胰岛，主要分泌胰岛素，参与调节糖代谢；外分泌部分泌胰液</a:t>
              </a:r>
              <a:r>
                <a:rPr lang="en-US" altLang="zh-CN" sz="2800" dirty="0">
                  <a:solidFill>
                    <a:schemeClr val="tx1"/>
                  </a:solidFill>
                  <a:sym typeface="+mn-ea"/>
                </a:rPr>
                <a:t>,</a:t>
              </a:r>
              <a:r>
                <a:rPr lang="zh-CN" altLang="en-US" sz="2800" dirty="0">
                  <a:solidFill>
                    <a:schemeClr val="tx1"/>
                  </a:solidFill>
                  <a:sym typeface="+mn-ea"/>
                </a:rPr>
                <a:t>在消化过程中起重要作用。</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(一)胰的形态和位置</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胰呈长条形，质软，色灰红，呈横位，位于胃的后方，在第1、2腰椎水平横贴于腹后壁，分头、体、尾3部分。胰头为右端较膨大的部分，被十二指肠围绕；胰体位于胰的中部，占胰的大部分；胰尾为伸向左上方较细的部分，紧贴脾门。胰管位于胰的实质内，贯穿胰的全长，与胆总管汇合成肝胰壶腹，开口于十二指肠大乳头。</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胰的实质分为外分泌部和内分泌部。</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1．外分泌部  由腺泡和导管组成，占胰的大部分。腺泡由锥体形的浆液性腺细胞构成，分泌胰液。导管起于腺泡腔，逐级汇合成胰管。胰液含有多种消化酶，在消化过程中起重要作用。</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2．内分泌部  又称胰岛，为散在于腺泡之间的大小不等的细胞团。胰岛有Ａ、Ｂ、Ｄ和ＰＰ4种细胞，其中Ａ细胞分泌胰高血糖素，使血糖升高，Ｂ细胞分泌胰岛素，使血糖降低，共同调节血糖。</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44525"/>
            <a:ext cx="4064000" cy="583565"/>
          </a:xfrm>
          <a:prstGeom prst="rect">
            <a:avLst/>
          </a:prstGeom>
          <a:noFill/>
        </p:spPr>
        <p:txBody>
          <a:bodyPr wrap="square" rtlCol="0">
            <a:spAutoFit/>
          </a:bodyPr>
          <a:p>
            <a:pPr algn="l">
              <a:buClrTx/>
              <a:buSzTx/>
              <a:buFontTx/>
            </a:pPr>
            <a:r>
              <a:rPr lang="en-US" altLang="zh-CN" sz="3200">
                <a:sym typeface="+mn-ea"/>
              </a:rPr>
              <a:t>(二)胰的微细结构</a:t>
            </a:r>
            <a:endParaRPr lang="zh-CN" altLang="en-US"/>
          </a:p>
        </p:txBody>
      </p:sp>
      <p:sp>
        <p:nvSpPr>
          <p:cNvPr id="4" name="Title 6"/>
          <p:cNvSpPr txBox="1"/>
          <p:nvPr>
            <p:custDataLst>
              <p:tags r:id="rId4"/>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二、胰</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43890"/>
            <a:ext cx="4064000" cy="583565"/>
          </a:xfrm>
          <a:prstGeom prst="rect">
            <a:avLst/>
          </a:prstGeom>
          <a:noFill/>
        </p:spPr>
        <p:txBody>
          <a:bodyPr wrap="square" rtlCol="0">
            <a:spAutoFit/>
          </a:bodyPr>
          <a:p>
            <a:pPr algn="l">
              <a:buClrTx/>
              <a:buSzTx/>
              <a:buFontTx/>
            </a:pPr>
            <a:r>
              <a:rPr lang="en-US" altLang="zh-CN" sz="3200">
                <a:sym typeface="+mn-ea"/>
              </a:rPr>
              <a:t>胰的微细结构 </a:t>
            </a:r>
            <a:endParaRPr lang="zh-CN" altLang="en-US"/>
          </a:p>
        </p:txBody>
      </p:sp>
      <p:pic>
        <p:nvPicPr>
          <p:cNvPr id="102404" name="图片 102403" descr="5-25"/>
          <p:cNvPicPr>
            <a:picLocks noChangeAspect="1"/>
          </p:cNvPicPr>
          <p:nvPr/>
        </p:nvPicPr>
        <p:blipFill>
          <a:blip r:embed="rId4"/>
          <a:stretch>
            <a:fillRect/>
          </a:stretch>
        </p:blipFill>
        <p:spPr>
          <a:xfrm>
            <a:off x="1527175" y="1383030"/>
            <a:ext cx="9137015" cy="5078730"/>
          </a:xfrm>
          <a:prstGeom prst="rect">
            <a:avLst/>
          </a:prstGeom>
          <a:noFill/>
          <a:ln w="9525">
            <a:noFill/>
          </a:ln>
        </p:spPr>
      </p:pic>
      <p:sp>
        <p:nvSpPr>
          <p:cNvPr id="4" name="Title 6"/>
          <p:cNvSpPr txBox="1"/>
          <p:nvPr>
            <p:custDataLst>
              <p:tags r:id="rId5"/>
            </p:custDataLst>
          </p:nvPr>
        </p:nvSpPr>
        <p:spPr>
          <a:xfrm>
            <a:off x="231407" y="87859"/>
            <a:ext cx="150939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二、胰</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61210" y="1529715"/>
            <a:ext cx="806958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r>
              <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altLang="zh-CN"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腹膜</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一、腹膜和腹膜腔的概念</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腹膜是一层薄而光滑的浆膜，衬于腹、盆壁内表面和被覆于腹、盆脏器表面。根据其分布部位，分为脏腹膜和壁腹膜。衬于腹、盆壁内表面的部分，称壁腹膜；被覆于腹、盆脏器表面的部分，称脏腹膜。壁腹膜和脏腹膜相互移行，共同围成不规则的潜在性腔隙，称为腹膜腔。男性腹膜腔为一封闭的腔隙；女性腹膜腔则借生殖管道与体外相通。腹膜具有分泌、吸收、支持固定、修复和防御等功能。</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93420"/>
            <a:ext cx="5374005" cy="583565"/>
          </a:xfrm>
          <a:prstGeom prst="rect">
            <a:avLst/>
          </a:prstGeom>
          <a:noFill/>
        </p:spPr>
        <p:txBody>
          <a:bodyPr wrap="square" rtlCol="0">
            <a:spAutoFit/>
          </a:bodyPr>
          <a:p>
            <a:pPr algn="l">
              <a:buClrTx/>
              <a:buSzTx/>
              <a:buFontTx/>
            </a:pPr>
            <a:r>
              <a:rPr lang="en-US" altLang="zh-CN" sz="3200">
                <a:sym typeface="+mn-ea"/>
              </a:rPr>
              <a:t>女性正中矢状切面模式图 </a:t>
            </a:r>
            <a:endParaRPr lang="zh-CN" altLang="en-US"/>
          </a:p>
        </p:txBody>
      </p:sp>
      <p:pic>
        <p:nvPicPr>
          <p:cNvPr id="104452" name="图片 104451" descr="5-26"/>
          <p:cNvPicPr>
            <a:picLocks noChangeAspect="1"/>
          </p:cNvPicPr>
          <p:nvPr/>
        </p:nvPicPr>
        <p:blipFill>
          <a:blip r:embed="rId4"/>
          <a:stretch>
            <a:fillRect/>
          </a:stretch>
        </p:blipFill>
        <p:spPr>
          <a:xfrm>
            <a:off x="1569085" y="1380490"/>
            <a:ext cx="8976360" cy="5041265"/>
          </a:xfrm>
          <a:prstGeom prst="rect">
            <a:avLst/>
          </a:prstGeom>
          <a:noFill/>
          <a:ln w="9525">
            <a:noFill/>
          </a:ln>
        </p:spPr>
      </p:pic>
      <p:sp>
        <p:nvSpPr>
          <p:cNvPr id="4" name="Title 6"/>
          <p:cNvSpPr txBox="1"/>
          <p:nvPr>
            <p:custDataLst>
              <p:tags r:id="rId5"/>
            </p:custDataLst>
          </p:nvPr>
        </p:nvSpPr>
        <p:spPr>
          <a:xfrm>
            <a:off x="231407" y="87859"/>
            <a:ext cx="515175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一、腹膜和腹膜腔的概念</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69646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二、腹膜与脏器的关系</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479425" y="698808"/>
            <a:ext cx="11441430" cy="5806132"/>
            <a:chOff x="755" y="1227"/>
            <a:chExt cx="18018" cy="8103"/>
          </a:xfrm>
        </p:grpSpPr>
        <p:sp>
          <p:nvSpPr>
            <p:cNvPr id="22" name="矩形: 圆角 1128"/>
            <p:cNvSpPr/>
            <p:nvPr>
              <p:custDataLst>
                <p:tags r:id="rId2"/>
              </p:custDataLst>
            </p:nvPr>
          </p:nvSpPr>
          <p:spPr>
            <a:xfrm>
              <a:off x="755" y="1227"/>
              <a:ext cx="18018" cy="8103"/>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根据脏器被腹膜覆盖的程度不同，可将腹、盆腔器官分为3类。</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（一）腹膜内位器官</a:t>
              </a:r>
              <a:endParaRPr lang="zh-CN" altLang="en-US" sz="2800" kern="1200" dirty="0">
                <a:solidFill>
                  <a:schemeClr val="tx1"/>
                </a:solidFill>
                <a:latin typeface="+mn-lt"/>
                <a:ea typeface="+mn-ea"/>
                <a:cs typeface="+mn-cs"/>
              </a:endParaRPr>
            </a:p>
            <a:p>
              <a:pPr algn="l">
                <a:lnSpc>
                  <a:spcPct val="100000"/>
                </a:lnSpc>
                <a:buClrTx/>
                <a:buSzTx/>
                <a:buFontTx/>
              </a:pPr>
              <a:r>
                <a:rPr lang="zh-CN" altLang="en-US" sz="2800" dirty="0">
                  <a:solidFill>
                    <a:schemeClr val="tx1"/>
                  </a:solidFill>
                  <a:sym typeface="+mn-ea"/>
                </a:rPr>
                <a:t>脏器表面完全被腹膜包裹，称腹膜内位器官，如胃、十二指肠上部、空肠、回肠、盲肠、阑尾、横结肠、乙状结肠、脾、卵巢和输卵管等。这类器官活动性较大。</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（二）腹膜间位器官</a:t>
              </a:r>
              <a:endParaRPr lang="zh-CN" altLang="en-US" sz="2800" kern="1200" dirty="0">
                <a:solidFill>
                  <a:schemeClr val="tx1"/>
                </a:solidFill>
                <a:latin typeface="+mn-lt"/>
                <a:ea typeface="+mn-ea"/>
                <a:cs typeface="+mn-cs"/>
              </a:endParaRPr>
            </a:p>
            <a:p>
              <a:pPr algn="l">
                <a:lnSpc>
                  <a:spcPct val="100000"/>
                </a:lnSpc>
                <a:buClrTx/>
                <a:buSzTx/>
                <a:buFontTx/>
              </a:pPr>
              <a:r>
                <a:rPr lang="zh-CN" altLang="en-US" sz="2800" dirty="0">
                  <a:solidFill>
                    <a:schemeClr val="tx1"/>
                  </a:solidFill>
                  <a:sym typeface="+mn-ea"/>
                </a:rPr>
                <a:t>脏器表面大部分被腹膜覆盖，称腹膜间位器官，如肝、胆囊、升结肠、降结肠、直肠上段、子宫和充盈的膀胱等。这类器官活动性较小。</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（三）腹膜外位器官</a:t>
              </a:r>
              <a:endParaRPr lang="zh-CN" altLang="en-US" sz="2800" kern="1200" dirty="0">
                <a:solidFill>
                  <a:schemeClr val="tx1"/>
                </a:solidFill>
                <a:latin typeface="+mn-lt"/>
                <a:ea typeface="+mn-ea"/>
                <a:cs typeface="+mn-cs"/>
              </a:endParaRPr>
            </a:p>
            <a:p>
              <a:pPr algn="l">
                <a:lnSpc>
                  <a:spcPct val="100000"/>
                </a:lnSpc>
                <a:buClrTx/>
                <a:buSzTx/>
                <a:buFontTx/>
              </a:pPr>
              <a:r>
                <a:rPr lang="zh-CN" altLang="en-US" sz="2800" dirty="0">
                  <a:solidFill>
                    <a:schemeClr val="tx1"/>
                  </a:solidFill>
                  <a:sym typeface="+mn-ea"/>
                </a:rPr>
                <a:t>脏器只有一面被腹膜覆盖，称腹膜外位器官，如肾、肾上腺、输尿管、胰、十二指肠降部、水平部，直肠中下段和空虚的膀胱等。这类器官位置较固定几乎不能活动。</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69925"/>
            <a:ext cx="6684645" cy="583565"/>
          </a:xfrm>
          <a:prstGeom prst="rect">
            <a:avLst/>
          </a:prstGeom>
          <a:noFill/>
        </p:spPr>
        <p:txBody>
          <a:bodyPr wrap="square" rtlCol="0">
            <a:spAutoFit/>
          </a:bodyPr>
          <a:p>
            <a:pPr algn="l">
              <a:buClrTx/>
              <a:buSzTx/>
              <a:buFontTx/>
            </a:pPr>
            <a:r>
              <a:rPr lang="en-US" altLang="zh-CN" sz="3200">
                <a:sym typeface="+mn-ea"/>
              </a:rPr>
              <a:t>腹膜与脏器的关系示意图</a:t>
            </a:r>
            <a:endParaRPr lang="zh-CN" altLang="en-US"/>
          </a:p>
        </p:txBody>
      </p:sp>
      <p:pic>
        <p:nvPicPr>
          <p:cNvPr id="106500" name="图片 106499" descr="5-27"/>
          <p:cNvPicPr>
            <a:picLocks noChangeAspect="1"/>
          </p:cNvPicPr>
          <p:nvPr/>
        </p:nvPicPr>
        <p:blipFill>
          <a:blip r:embed="rId4"/>
          <a:stretch>
            <a:fillRect/>
          </a:stretch>
        </p:blipFill>
        <p:spPr>
          <a:xfrm>
            <a:off x="1347470" y="1391285"/>
            <a:ext cx="9577705" cy="5016500"/>
          </a:xfrm>
          <a:prstGeom prst="rect">
            <a:avLst/>
          </a:prstGeom>
          <a:noFill/>
          <a:ln w="9525">
            <a:noFill/>
          </a:ln>
        </p:spPr>
      </p:pic>
      <p:sp>
        <p:nvSpPr>
          <p:cNvPr id="5" name="Title 6"/>
          <p:cNvSpPr txBox="1"/>
          <p:nvPr>
            <p:custDataLst>
              <p:tags r:id="rId5"/>
            </p:custDataLst>
          </p:nvPr>
        </p:nvSpPr>
        <p:spPr>
          <a:xfrm>
            <a:off x="231407" y="87859"/>
            <a:ext cx="469646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二、腹膜与脏器的关系</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32230"/>
            <a:ext cx="10972800" cy="5172710"/>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腹膜在器官之间以及脏器与腹、盆壁之间相互移行中，形成了网膜、系膜、韧带和陷凹等结构。这些腹膜形成物大多是双层腹膜结构，内含有血管、神经、淋巴结和淋巴管等。</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6517640"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二、胸部的标志线和腹部的分区</a:t>
            </a:r>
            <a:endParaRPr lang="zh-CN" altLang="en-US" sz="32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279525" y="1859915"/>
            <a:ext cx="8022590" cy="3538220"/>
          </a:xfrm>
          <a:prstGeom prst="rect">
            <a:avLst/>
          </a:prstGeom>
          <a:noFill/>
        </p:spPr>
        <p:txBody>
          <a:bodyPr wrap="square" rtlCol="0">
            <a:spAutoFit/>
          </a:bodyPr>
          <a:p>
            <a:pPr marL="342900" indent="-342900" algn="l">
              <a:buFont typeface="Arial" panose="020B0604020202020204" pitchFamily="34" charset="0"/>
              <a:buChar char="•"/>
            </a:pPr>
            <a:r>
              <a:rPr lang="en-US" altLang="zh-CN" sz="2800">
                <a:sym typeface="+mn-ea"/>
              </a:rPr>
              <a:t>1</a:t>
            </a:r>
            <a:r>
              <a:rPr lang="zh-CN" altLang="en-US" sz="2800" dirty="0">
                <a:sym typeface="+mn-ea"/>
              </a:rPr>
              <a:t>．前正中线  沿身体前面正中所作的垂直线。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2</a:t>
            </a:r>
            <a:r>
              <a:rPr lang="zh-CN" altLang="en-US" sz="2800" dirty="0">
                <a:sym typeface="+mn-ea"/>
              </a:rPr>
              <a:t>．锁骨中线  通过锁骨中点所作的垂直线。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3</a:t>
            </a:r>
            <a:r>
              <a:rPr lang="zh-CN" altLang="en-US" sz="2800" dirty="0">
                <a:sym typeface="+mn-ea"/>
              </a:rPr>
              <a:t>．腋前线  通过腋前襞向下所作的垂直线。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4</a:t>
            </a:r>
            <a:r>
              <a:rPr lang="zh-CN" altLang="en-US" sz="2800" dirty="0">
                <a:sym typeface="+mn-ea"/>
              </a:rPr>
              <a:t>．腋后线  通过腋后襞向下所作的垂直线。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5</a:t>
            </a:r>
            <a:r>
              <a:rPr lang="zh-CN" altLang="en-US" sz="2800" dirty="0">
                <a:sym typeface="+mn-ea"/>
              </a:rPr>
              <a:t>．腋中线  通过腋前线和腋后线之间连线中点所作的垂直线。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6</a:t>
            </a:r>
            <a:r>
              <a:rPr lang="zh-CN" altLang="en-US" sz="2800" dirty="0">
                <a:sym typeface="+mn-ea"/>
              </a:rPr>
              <a:t>．肩胛线  通过肩胛骨下角所作的垂直线。</a:t>
            </a:r>
            <a:endParaRPr lang="zh-CN" altLang="en-US" sz="2800" kern="1200" dirty="0">
              <a:solidFill>
                <a:schemeClr val="tx1"/>
              </a:solidFill>
              <a:latin typeface="+mn-lt"/>
              <a:ea typeface="+mn-ea"/>
              <a:cs typeface="+mn-cs"/>
            </a:endParaRPr>
          </a:p>
          <a:p>
            <a:pPr marL="342900" indent="-342900" algn="l">
              <a:buFont typeface="Arial" panose="020B0604020202020204" pitchFamily="34" charset="0"/>
              <a:buChar char="•"/>
            </a:pPr>
            <a:r>
              <a:rPr lang="en-US" altLang="zh-CN" sz="2800">
                <a:sym typeface="+mn-ea"/>
              </a:rPr>
              <a:t>7</a:t>
            </a:r>
            <a:r>
              <a:rPr lang="zh-CN" altLang="en-US" sz="2800" dirty="0">
                <a:sym typeface="+mn-ea"/>
              </a:rPr>
              <a:t>．后正中线 沿身体后面正中所作的垂直线</a:t>
            </a:r>
            <a:endParaRPr lang="zh-CN" altLang="en-US" sz="2800" dirty="0">
              <a:sym typeface="+mn-ea"/>
            </a:endParaRPr>
          </a:p>
        </p:txBody>
      </p:sp>
      <p:sp>
        <p:nvSpPr>
          <p:cNvPr id="6" name="文本框 5"/>
          <p:cNvSpPr txBox="1"/>
          <p:nvPr/>
        </p:nvSpPr>
        <p:spPr>
          <a:xfrm>
            <a:off x="2609850" y="2212975"/>
            <a:ext cx="648335" cy="3263265"/>
          </a:xfrm>
          <a:prstGeom prst="rect">
            <a:avLst/>
          </a:prstGeom>
          <a:noFill/>
        </p:spPr>
        <p:txBody>
          <a:bodyPr vert="eaVert" wrap="square" rtlCol="0">
            <a:noAutofit/>
          </a:bodyPr>
          <a:p>
            <a:endParaRPr lang="zh-CN" altLang="en-US" sz="3200" dirty="0"/>
          </a:p>
        </p:txBody>
      </p:sp>
      <p:sp>
        <p:nvSpPr>
          <p:cNvPr id="7" name="文本框 6"/>
          <p:cNvSpPr txBox="1"/>
          <p:nvPr/>
        </p:nvSpPr>
        <p:spPr>
          <a:xfrm>
            <a:off x="231140" y="957580"/>
            <a:ext cx="4064000" cy="583565"/>
          </a:xfrm>
          <a:prstGeom prst="rect">
            <a:avLst/>
          </a:prstGeom>
          <a:noFill/>
        </p:spPr>
        <p:txBody>
          <a:bodyPr wrap="square" rtlCol="0">
            <a:spAutoFit/>
          </a:bodyPr>
          <a:p>
            <a:r>
              <a:rPr lang="en-US" altLang="zh-CN" sz="3200">
                <a:sym typeface="+mn-ea"/>
              </a:rPr>
              <a:t>(</a:t>
            </a:r>
            <a:r>
              <a:rPr lang="zh-CN" altLang="en-US" sz="3200" dirty="0">
                <a:sym typeface="+mn-ea"/>
              </a:rPr>
              <a:t>一</a:t>
            </a:r>
            <a:r>
              <a:rPr lang="en-US" altLang="zh-CN" sz="3200">
                <a:sym typeface="+mn-ea"/>
              </a:rPr>
              <a:t>)</a:t>
            </a:r>
            <a:r>
              <a:rPr lang="zh-CN" altLang="en-US" sz="3200" dirty="0">
                <a:sym typeface="+mn-ea"/>
              </a:rPr>
              <a:t>胸部的标志线</a:t>
            </a:r>
            <a:endParaRPr lang="zh-CN" altLang="en-US" sz="3200" dirty="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包括小网膜、大网膜及网膜囊。</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1．小网膜  是由肝门至胃小弯和十二指肠上部之间的双层腹膜结构。其从肝门至胃小弯的部分，称肝胃韧带，其内含有胃左、右血管、胃左、右淋巴结和神经等；从肝门至十二指肠上部的部分，称肝十二指肠韧带，内有胆总管、肝固有动脉和肝门静脉。小网膜的右缘游离，其后方为网膜孔，经此孔可进入胃后方的网膜囊。</a:t>
              </a:r>
              <a:endParaRPr lang="zh-CN" altLang="en-US" sz="2800" kern="1200" dirty="0">
                <a:solidFill>
                  <a:schemeClr val="tx1"/>
                </a:solidFill>
                <a:latin typeface="+mn-lt"/>
                <a:ea typeface="+mn-ea"/>
                <a:cs typeface="+mn-cs"/>
              </a:endParaRPr>
            </a:p>
            <a:p>
              <a:pPr algn="l">
                <a:lnSpc>
                  <a:spcPct val="100000"/>
                </a:lnSpc>
                <a:buClrTx/>
                <a:buSzTx/>
                <a:buFontTx/>
              </a:pPr>
              <a:r>
                <a:rPr lang="en-US" altLang="zh-CN" sz="2800" dirty="0">
                  <a:solidFill>
                    <a:schemeClr val="tx1"/>
                  </a:solidFill>
                  <a:sym typeface="+mn-ea"/>
                </a:rPr>
                <a:t>    </a:t>
              </a:r>
              <a:r>
                <a:rPr lang="zh-CN" altLang="en-US" sz="2800" dirty="0">
                  <a:solidFill>
                    <a:schemeClr val="tx1"/>
                  </a:solidFill>
                  <a:sym typeface="+mn-ea"/>
                </a:rPr>
                <a:t>2．大网膜  是连于胃大弯与横结肠之间的4层腹膜结构。大网膜由胃前、后壁的双层腹膜自胃大弯向下垂，形成大网膜的前两层，至下腹部再返折向上包裹横结肠形成大网膜的后两层构成，形似围裙垂于横结肠和小肠之前。大网膜内含有丰富的血管、脂肪和大量的巨噬细胞，具有重要的防御功能。</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44525"/>
            <a:ext cx="4064000" cy="583565"/>
          </a:xfrm>
          <a:prstGeom prst="rect">
            <a:avLst/>
          </a:prstGeom>
          <a:noFill/>
        </p:spPr>
        <p:txBody>
          <a:bodyPr wrap="square" rtlCol="0">
            <a:spAutoFit/>
          </a:bodyPr>
          <a:p>
            <a:pPr algn="l">
              <a:buClrTx/>
              <a:buSzTx/>
              <a:buFontTx/>
            </a:pPr>
            <a:r>
              <a:rPr lang="en-US" altLang="zh-CN" sz="3200"/>
              <a:t>（一）</a:t>
            </a:r>
            <a:r>
              <a:rPr lang="en-US" altLang="zh-CN" sz="3200">
                <a:sym typeface="+mn-ea"/>
              </a:rPr>
              <a:t>网膜</a:t>
            </a:r>
            <a:endParaRPr lang="zh-CN" altLang="en-US"/>
          </a:p>
        </p:txBody>
      </p:sp>
      <p:sp>
        <p:nvSpPr>
          <p:cNvPr id="4" name="Title 6"/>
          <p:cNvSpPr txBox="1"/>
          <p:nvPr>
            <p:custDataLst>
              <p:tags r:id="rId4"/>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77545"/>
            <a:ext cx="6684645" cy="583565"/>
          </a:xfrm>
          <a:prstGeom prst="rect">
            <a:avLst/>
          </a:prstGeom>
          <a:noFill/>
        </p:spPr>
        <p:txBody>
          <a:bodyPr wrap="square" rtlCol="0">
            <a:spAutoFit/>
          </a:bodyPr>
          <a:p>
            <a:pPr algn="l">
              <a:buClrTx/>
              <a:buSzTx/>
              <a:buFontTx/>
            </a:pPr>
            <a:r>
              <a:rPr lang="en-US" altLang="zh-CN" sz="3200">
                <a:sym typeface="+mn-ea"/>
              </a:rPr>
              <a:t>腹膜腔（通过网膜孔）横断面</a:t>
            </a:r>
            <a:endParaRPr lang="zh-CN" altLang="en-US"/>
          </a:p>
        </p:txBody>
      </p:sp>
      <p:pic>
        <p:nvPicPr>
          <p:cNvPr id="109572" name="图片 109571" descr="5-28"/>
          <p:cNvPicPr>
            <a:picLocks noChangeAspect="1"/>
          </p:cNvPicPr>
          <p:nvPr/>
        </p:nvPicPr>
        <p:blipFill>
          <a:blip r:embed="rId4"/>
          <a:stretch>
            <a:fillRect/>
          </a:stretch>
        </p:blipFill>
        <p:spPr>
          <a:xfrm>
            <a:off x="1701165" y="1414780"/>
            <a:ext cx="9246870" cy="4949190"/>
          </a:xfrm>
          <a:prstGeom prst="rect">
            <a:avLst/>
          </a:prstGeom>
          <a:noFill/>
          <a:ln w="9525">
            <a:noFill/>
          </a:ln>
        </p:spPr>
      </p:pic>
      <p:sp>
        <p:nvSpPr>
          <p:cNvPr id="4" name="Title 6"/>
          <p:cNvSpPr txBox="1"/>
          <p:nvPr>
            <p:custDataLst>
              <p:tags r:id="rId5"/>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916305" y="684530"/>
            <a:ext cx="4064000" cy="860425"/>
          </a:xfrm>
          <a:prstGeom prst="rect">
            <a:avLst/>
          </a:prstGeom>
          <a:noFill/>
        </p:spPr>
        <p:txBody>
          <a:bodyPr wrap="square" rtlCol="0">
            <a:spAutoFit/>
          </a:bodyPr>
          <a:p>
            <a:pPr algn="l">
              <a:buClrTx/>
              <a:buSzTx/>
              <a:buFontTx/>
            </a:pPr>
            <a:r>
              <a:rPr lang="en-US" altLang="zh-CN" sz="3200">
                <a:sym typeface="+mn-ea"/>
              </a:rPr>
              <a:t>网膜 </a:t>
            </a:r>
            <a:endParaRPr lang="en-US" altLang="zh-CN" sz="3200"/>
          </a:p>
          <a:p>
            <a:endParaRPr lang="zh-CN" altLang="en-US"/>
          </a:p>
        </p:txBody>
      </p:sp>
      <p:pic>
        <p:nvPicPr>
          <p:cNvPr id="110596" name="图片 110595" descr="5-29"/>
          <p:cNvPicPr>
            <a:picLocks noChangeAspect="1"/>
          </p:cNvPicPr>
          <p:nvPr/>
        </p:nvPicPr>
        <p:blipFill>
          <a:blip r:embed="rId4"/>
          <a:stretch>
            <a:fillRect/>
          </a:stretch>
        </p:blipFill>
        <p:spPr>
          <a:xfrm>
            <a:off x="1850390" y="1504950"/>
            <a:ext cx="8637270" cy="4895215"/>
          </a:xfrm>
          <a:prstGeom prst="rect">
            <a:avLst/>
          </a:prstGeom>
          <a:noFill/>
          <a:ln w="9525">
            <a:noFill/>
          </a:ln>
        </p:spPr>
      </p:pic>
      <p:sp>
        <p:nvSpPr>
          <p:cNvPr id="4" name="Title 6"/>
          <p:cNvSpPr txBox="1"/>
          <p:nvPr>
            <p:custDataLst>
              <p:tags r:id="rId5"/>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solidFill>
                    <a:schemeClr val="tx1"/>
                  </a:solidFill>
                  <a:sym typeface="+mn-ea"/>
                </a:rPr>
                <a:t> </a:t>
              </a:r>
              <a:endParaRPr lang="zh-CN" altLang="en-US"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69290"/>
            <a:ext cx="4064000" cy="583565"/>
          </a:xfrm>
          <a:prstGeom prst="rect">
            <a:avLst/>
          </a:prstGeom>
          <a:noFill/>
        </p:spPr>
        <p:txBody>
          <a:bodyPr wrap="square" rtlCol="0">
            <a:spAutoFit/>
          </a:bodyPr>
          <a:p>
            <a:pPr algn="l">
              <a:buClrTx/>
              <a:buSzTx/>
              <a:buFontTx/>
            </a:pPr>
            <a:r>
              <a:rPr lang="en-US" altLang="zh-CN" sz="3200">
                <a:sym typeface="+mn-ea"/>
              </a:rPr>
              <a:t>（二）系膜</a:t>
            </a:r>
            <a:endParaRPr lang="zh-CN" altLang="en-US"/>
          </a:p>
        </p:txBody>
      </p:sp>
      <p:sp>
        <p:nvSpPr>
          <p:cNvPr id="4" name="Title 6"/>
          <p:cNvSpPr txBox="1"/>
          <p:nvPr>
            <p:custDataLst>
              <p:tags r:id="rId4"/>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57275" y="3226435"/>
            <a:ext cx="9998710" cy="1383665"/>
          </a:xfrm>
          <a:prstGeom prst="rect">
            <a:avLst/>
          </a:prstGeom>
          <a:noFill/>
        </p:spPr>
        <p:txBody>
          <a:bodyPr wrap="square" rtlCol="0">
            <a:spAutoFit/>
          </a:bodyPr>
          <a:p>
            <a:pPr algn="l">
              <a:buClrTx/>
              <a:buSzTx/>
              <a:buFontTx/>
            </a:pPr>
            <a:r>
              <a:rPr lang="zh-CN" altLang="en-US" sz="2800" dirty="0">
                <a:sym typeface="+mn-ea"/>
              </a:rPr>
              <a:t>    系膜是指把肠管固定于腹后壁的双层腹膜结构，内有血管、神经、淋巴管、淋巴结和脂肪等。主要有小肠系膜、阑尾系膜、横结肠系膜和乙状结肠系膜等。</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韧带是连于腹、盆壁与脏器之间或连于脏器与脏器之间的双层腹膜结构。对脏器起固定作用。主要有肝镰状韧带、肝冠状韧带、胃脾韧带和脾肾韧带等。</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57275" y="644525"/>
            <a:ext cx="4064000" cy="583565"/>
          </a:xfrm>
          <a:prstGeom prst="rect">
            <a:avLst/>
          </a:prstGeom>
          <a:noFill/>
        </p:spPr>
        <p:txBody>
          <a:bodyPr wrap="square" rtlCol="0">
            <a:spAutoFit/>
          </a:bodyPr>
          <a:p>
            <a:pPr algn="l">
              <a:buClrTx/>
              <a:buSzTx/>
              <a:buFontTx/>
            </a:pPr>
            <a:r>
              <a:rPr lang="en-US" altLang="zh-CN" sz="3200">
                <a:sym typeface="+mn-ea"/>
              </a:rPr>
              <a:t>（三）韧带</a:t>
            </a:r>
            <a:endParaRPr lang="zh-CN" altLang="en-US"/>
          </a:p>
        </p:txBody>
      </p:sp>
      <p:sp>
        <p:nvSpPr>
          <p:cNvPr id="4" name="Title 6"/>
          <p:cNvSpPr txBox="1"/>
          <p:nvPr>
            <p:custDataLst>
              <p:tags r:id="rId4"/>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9600" y="1332230"/>
            <a:ext cx="10972800" cy="5172710"/>
            <a:chOff x="960" y="2111"/>
            <a:chExt cx="17280" cy="7219"/>
          </a:xfrm>
        </p:grpSpPr>
        <p:sp>
          <p:nvSpPr>
            <p:cNvPr id="22" name="矩形: 圆角 1128"/>
            <p:cNvSpPr/>
            <p:nvPr>
              <p:custDataLst>
                <p:tags r:id="rId1"/>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en-US" altLang="zh-CN" sz="2800" dirty="0">
                  <a:solidFill>
                    <a:schemeClr val="tx1"/>
                  </a:solidFill>
                  <a:sym typeface="+mn-ea"/>
                </a:rPr>
                <a:t>    </a:t>
              </a:r>
              <a:r>
                <a:rPr lang="zh-CN" altLang="en-US" sz="2800" dirty="0">
                  <a:solidFill>
                    <a:schemeClr val="tx1"/>
                  </a:solidFill>
                  <a:sym typeface="+mn-ea"/>
                </a:rPr>
                <a:t>覆盖在盆腔脏器的腹膜，在脏器之间形成深浅不等的凹陷间隙，称腹膜陷凹。男性在直肠与膀胱之间有直肠膀胱陷凹。女性在膀胱与子宫之间有膀胱子宫陷凹及直肠与子宫之间有直肠子宫陷凹。</a:t>
              </a:r>
              <a:endParaRPr lang="zh-CN" altLang="en-US" sz="2800" kern="1200" dirty="0">
                <a:solidFill>
                  <a:schemeClr val="tx1"/>
                </a:solidFill>
                <a:latin typeface="+mn-lt"/>
                <a:ea typeface="+mn-ea"/>
                <a:cs typeface="+mn-cs"/>
              </a:endParaRPr>
            </a:p>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grpSp>
      <p:sp>
        <p:nvSpPr>
          <p:cNvPr id="14339" name="Rectangle 2"/>
          <p:cNvSpPr/>
          <p:nvPr/>
        </p:nvSpPr>
        <p:spPr>
          <a:xfrm>
            <a:off x="1281430" y="2633980"/>
            <a:ext cx="4531995" cy="3136900"/>
          </a:xfrm>
          <a:prstGeom prst="rect">
            <a:avLst/>
          </a:prstGeom>
          <a:noFill/>
          <a:ln w="9525">
            <a:noFill/>
          </a:ln>
        </p:spPr>
        <p:txBody>
          <a:bodyPr wrap="square" anchor="ctr" anchorCtr="0">
            <a:noAutofit/>
          </a:bodyPr>
          <a:p>
            <a:pPr marL="342900" indent="-342900" algn="l">
              <a:lnSpc>
                <a:spcPct val="90000"/>
              </a:lnSpc>
              <a:buFont typeface="Arial" panose="020B0604020202020204" pitchFamily="34" charset="0"/>
              <a:buChar char="•"/>
            </a:pPr>
            <a:endParaRPr lang="zh-CN" altLang="en-US" sz="2000" dirty="0">
              <a:latin typeface="Calibri" panose="020F0502020204030204" pitchFamily="34" charset="0"/>
            </a:endParaRPr>
          </a:p>
        </p:txBody>
      </p:sp>
      <p:sp>
        <p:nvSpPr>
          <p:cNvPr id="2" name="文本框 1"/>
          <p:cNvSpPr txBox="1"/>
          <p:nvPr/>
        </p:nvSpPr>
        <p:spPr>
          <a:xfrm>
            <a:off x="1007110" y="715645"/>
            <a:ext cx="4064000" cy="583565"/>
          </a:xfrm>
          <a:prstGeom prst="rect">
            <a:avLst/>
          </a:prstGeom>
          <a:noFill/>
        </p:spPr>
        <p:txBody>
          <a:bodyPr wrap="square" rtlCol="0">
            <a:spAutoFit/>
          </a:bodyPr>
          <a:p>
            <a:pPr algn="l">
              <a:buClrTx/>
              <a:buSzTx/>
              <a:buFontTx/>
            </a:pPr>
            <a:r>
              <a:rPr lang="en-US" altLang="zh-CN" sz="3200">
                <a:sym typeface="+mn-ea"/>
              </a:rPr>
              <a:t>（四）腹膜陷凹</a:t>
            </a:r>
            <a:endParaRPr lang="zh-CN" altLang="en-US"/>
          </a:p>
        </p:txBody>
      </p:sp>
      <p:sp>
        <p:nvSpPr>
          <p:cNvPr id="4" name="Title 6"/>
          <p:cNvSpPr txBox="1"/>
          <p:nvPr>
            <p:custDataLst>
              <p:tags r:id="rId4"/>
            </p:custDataLst>
          </p:nvPr>
        </p:nvSpPr>
        <p:spPr>
          <a:xfrm>
            <a:off x="231407" y="87859"/>
            <a:ext cx="424116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三、腹膜形成的结构</a:t>
            </a:r>
            <a:endParaRPr lang="zh-CN" altLang="en-US" sz="32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7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10989</Words>
  <Application>WPS 演示</Application>
  <PresentationFormat>自定义</PresentationFormat>
  <Paragraphs>621</Paragraphs>
  <Slides>96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96</vt:i4>
      </vt:variant>
    </vt:vector>
  </HeadingPairs>
  <TitlesOfParts>
    <vt:vector size="110" baseType="lpstr">
      <vt:lpstr>Arial</vt:lpstr>
      <vt:lpstr>宋体</vt:lpstr>
      <vt:lpstr>Wingdings</vt:lpstr>
      <vt:lpstr>黑体</vt:lpstr>
      <vt:lpstr>微软雅黑</vt:lpstr>
      <vt:lpstr>华文细黑</vt:lpstr>
      <vt:lpstr>字魂70号-灵悦黑体</vt:lpstr>
      <vt:lpstr>Segoe UI</vt:lpstr>
      <vt:lpstr>Times New Roman</vt:lpstr>
      <vt:lpstr>隶书</vt:lpstr>
      <vt:lpstr>Arial Unicode MS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268</cp:revision>
  <dcterms:created xsi:type="dcterms:W3CDTF">2025-09-15T02:41:00Z</dcterms:created>
  <dcterms:modified xsi:type="dcterms:W3CDTF">2025-10-09T02:44:27Z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40D5DC52CA894DFD9AA6969BDD47780E_13</vt:lpwstr>
  </property>
</Properties>
</file>